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8" r:id="rId3"/>
    <p:sldId id="259" r:id="rId4"/>
    <p:sldId id="260" r:id="rId5"/>
    <p:sldId id="261" r:id="rId6"/>
    <p:sldId id="262" r:id="rId7"/>
    <p:sldId id="267" r:id="rId8"/>
    <p:sldId id="263" r:id="rId9"/>
    <p:sldId id="264" r:id="rId10"/>
    <p:sldId id="265" r:id="rId11"/>
    <p:sldId id="266" r:id="rId12"/>
    <p:sldId id="269" r:id="rId13"/>
    <p:sldId id="270"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C11B7-A4DC-DFBC-9782-88468BFE64C3}" v="385" dt="2019-12-03T03:51:54.056"/>
    <p1510:client id="{9A973679-4C5F-DE80-6922-55B6FBDB8C22}" v="218" dt="2019-11-30T20:07:23.490"/>
    <p1510:client id="{9E5067A5-A60D-6D9F-CBFB-B3C7E448754C}" v="48" dt="2019-12-03T13:14:27.633"/>
    <p1510:client id="{2A346642-8DB9-CAF8-2082-A45AC9A3D735}" v="54" dt="2019-12-03T12:13:25.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9" autoAdjust="0"/>
    <p:restoredTop sz="94660"/>
  </p:normalViewPr>
  <p:slideViewPr>
    <p:cSldViewPr snapToGrid="0">
      <p:cViewPr varScale="1">
        <p:scale>
          <a:sx n="129" d="100"/>
          <a:sy n="129" d="100"/>
        </p:scale>
        <p:origin x="3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3/6/20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‹Nº›</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48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8910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3448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5122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3/6/20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99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4373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1324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8930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3617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7310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3/6/20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1984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A87A34-81AB-432B-8DAE-1953F412C126}" type="datetimeFigureOut">
              <a:rPr lang="en-US" smtClean="0"/>
              <a:pPr/>
              <a:t>3/6/20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403669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di.org/articles/a-brief-history-of-midi" TargetMode="External"/><Relationship Id="rId2" Type="http://schemas.openxmlformats.org/officeDocument/2006/relationships/hyperlink" Target="https://www.musicradar.com/news/tech/30-years-of-midi-a-brief-history-568009" TargetMode="External"/><Relationship Id="rId1" Type="http://schemas.openxmlformats.org/officeDocument/2006/relationships/slideLayout" Target="../slideLayouts/slideLayout2.xml"/><Relationship Id="rId6" Type="http://schemas.openxmlformats.org/officeDocument/2006/relationships/hyperlink" Target="https://www.midi.org/" TargetMode="External"/><Relationship Id="rId5" Type="http://schemas.openxmlformats.org/officeDocument/2006/relationships/hyperlink" Target="https://www.instructables.com/id/What-is-MIDI/" TargetMode="External"/><Relationship Id="rId4" Type="http://schemas.openxmlformats.org/officeDocument/2006/relationships/hyperlink" Target="https://www.perfectcircuit.com/signal/history-of-mid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15A1C6-9D60-4F97-9418-70120986BF4C}"/>
              </a:ext>
            </a:extLst>
          </p:cNvPr>
          <p:cNvSpPr>
            <a:spLocks noGrp="1"/>
          </p:cNvSpPr>
          <p:nvPr>
            <p:ph type="ctrTitle"/>
          </p:nvPr>
        </p:nvSpPr>
        <p:spPr/>
        <p:txBody>
          <a:bodyPr>
            <a:normAutofit/>
          </a:bodyPr>
          <a:lstStyle/>
          <a:p>
            <a:r>
              <a:rPr lang="en-US" sz="8000" b="1" dirty="0">
                <a:effectLst>
                  <a:outerShdw blurRad="38100" dist="38100" dir="2700000" algn="tl">
                    <a:srgbClr val="000000">
                      <a:alpha val="43137"/>
                    </a:srgbClr>
                  </a:outerShdw>
                </a:effectLst>
              </a:rPr>
              <a:t>M</a:t>
            </a:r>
            <a:r>
              <a:rPr lang="en-US" dirty="0"/>
              <a:t>usical </a:t>
            </a:r>
            <a:r>
              <a:rPr lang="en-US" sz="7800" b="1" dirty="0">
                <a:effectLst>
                  <a:outerShdw blurRad="38100" dist="38100" dir="2700000" algn="tl">
                    <a:srgbClr val="000000">
                      <a:alpha val="43137"/>
                    </a:srgbClr>
                  </a:outerShdw>
                </a:effectLst>
              </a:rPr>
              <a:t>I</a:t>
            </a:r>
            <a:r>
              <a:rPr lang="en-US" dirty="0"/>
              <a:t>nstrument </a:t>
            </a:r>
            <a:r>
              <a:rPr lang="en-US" sz="7800" b="1" dirty="0">
                <a:effectLst>
                  <a:outerShdw blurRad="38100" dist="38100" dir="2700000" algn="tl">
                    <a:srgbClr val="000000">
                      <a:alpha val="43137"/>
                    </a:srgbClr>
                  </a:outerShdw>
                </a:effectLst>
              </a:rPr>
              <a:t>D</a:t>
            </a:r>
            <a:r>
              <a:rPr lang="en-US" dirty="0"/>
              <a:t>igital </a:t>
            </a:r>
            <a:r>
              <a:rPr lang="en-US" sz="7800" b="1" dirty="0">
                <a:effectLst>
                  <a:outerShdw blurRad="38100" dist="38100" dir="2700000" algn="tl">
                    <a:srgbClr val="000000">
                      <a:alpha val="43137"/>
                    </a:srgbClr>
                  </a:outerShdw>
                </a:effectLst>
              </a:rPr>
              <a:t>I</a:t>
            </a:r>
            <a:r>
              <a:rPr lang="en-US" dirty="0"/>
              <a:t>nterface</a:t>
            </a:r>
          </a:p>
        </p:txBody>
      </p:sp>
      <p:sp>
        <p:nvSpPr>
          <p:cNvPr id="3" name="Subtítulo 2">
            <a:extLst>
              <a:ext uri="{FF2B5EF4-FFF2-40B4-BE49-F238E27FC236}">
                <a16:creationId xmlns:a16="http://schemas.microsoft.com/office/drawing/2014/main" id="{977F7758-A83B-4D67-ACDC-A946AC13608C}"/>
              </a:ext>
            </a:extLst>
          </p:cNvPr>
          <p:cNvSpPr>
            <a:spLocks noGrp="1"/>
          </p:cNvSpPr>
          <p:nvPr>
            <p:ph type="subTitle" idx="1"/>
          </p:nvPr>
        </p:nvSpPr>
        <p:spPr/>
        <p:txBody>
          <a:bodyPr>
            <a:normAutofit/>
          </a:bodyPr>
          <a:lstStyle/>
          <a:p>
            <a:pPr>
              <a:lnSpc>
                <a:spcPct val="125000"/>
              </a:lnSpc>
            </a:pPr>
            <a:r>
              <a:rPr lang="es-CO" sz="2300" dirty="0"/>
              <a:t>Miguel </a:t>
            </a:r>
            <a:r>
              <a:rPr lang="es-CO" sz="2300" b="1" dirty="0"/>
              <a:t>Cuéllar</a:t>
            </a:r>
            <a:r>
              <a:rPr lang="es-CO" sz="2300" dirty="0"/>
              <a:t>, Martín </a:t>
            </a:r>
            <a:r>
              <a:rPr lang="es-CO" sz="2300" b="1" dirty="0"/>
              <a:t>Castañeda</a:t>
            </a:r>
            <a:r>
              <a:rPr lang="es-CO" sz="2300" dirty="0"/>
              <a:t>, Alejandro </a:t>
            </a:r>
            <a:r>
              <a:rPr lang="es-CO" sz="2300" b="1" dirty="0"/>
              <a:t>Angulo</a:t>
            </a:r>
            <a:r>
              <a:rPr lang="es-CO" sz="2300" dirty="0"/>
              <a:t> &amp; Mario Alberto </a:t>
            </a:r>
            <a:r>
              <a:rPr lang="es-CO" sz="2300" b="1" dirty="0"/>
              <a:t>Gómez</a:t>
            </a:r>
          </a:p>
        </p:txBody>
      </p:sp>
    </p:spTree>
    <p:extLst>
      <p:ext uri="{BB962C8B-B14F-4D97-AF65-F5344CB8AC3E}">
        <p14:creationId xmlns:p14="http://schemas.microsoft.com/office/powerpoint/2010/main" val="359253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19BD55-37AA-486E-8F29-C15A194F6770}"/>
              </a:ext>
            </a:extLst>
          </p:cNvPr>
          <p:cNvSpPr>
            <a:spLocks noGrp="1"/>
          </p:cNvSpPr>
          <p:nvPr>
            <p:ph type="title"/>
          </p:nvPr>
        </p:nvSpPr>
        <p:spPr/>
        <p:txBody>
          <a:bodyPr/>
          <a:lstStyle/>
          <a:p>
            <a:r>
              <a:rPr lang="es-ES" dirty="0" err="1"/>
              <a:t>Early</a:t>
            </a:r>
            <a:r>
              <a:rPr lang="es-ES" dirty="0"/>
              <a:t> </a:t>
            </a:r>
            <a:r>
              <a:rPr lang="es-ES" dirty="0" err="1"/>
              <a:t>Synthesizers</a:t>
            </a:r>
          </a:p>
        </p:txBody>
      </p:sp>
      <p:pic>
        <p:nvPicPr>
          <p:cNvPr id="4" name="Imagen 4" descr="Una captura de pantalla de un celular con texto e imágenes&#10;&#10;Descripción generada con confianza alta">
            <a:extLst>
              <a:ext uri="{FF2B5EF4-FFF2-40B4-BE49-F238E27FC236}">
                <a16:creationId xmlns:a16="http://schemas.microsoft.com/office/drawing/2014/main" id="{809468C8-A431-4964-84EE-FB31BEE8B8BD}"/>
              </a:ext>
            </a:extLst>
          </p:cNvPr>
          <p:cNvPicPr>
            <a:picLocks noGrp="1" noChangeAspect="1"/>
          </p:cNvPicPr>
          <p:nvPr>
            <p:ph idx="1"/>
          </p:nvPr>
        </p:nvPicPr>
        <p:blipFill>
          <a:blip r:embed="rId2"/>
          <a:stretch>
            <a:fillRect/>
          </a:stretch>
        </p:blipFill>
        <p:spPr>
          <a:xfrm>
            <a:off x="529698" y="432759"/>
            <a:ext cx="10596265" cy="5864524"/>
          </a:xfrm>
        </p:spPr>
      </p:pic>
    </p:spTree>
    <p:extLst>
      <p:ext uri="{BB962C8B-B14F-4D97-AF65-F5344CB8AC3E}">
        <p14:creationId xmlns:p14="http://schemas.microsoft.com/office/powerpoint/2010/main" val="187642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7DAAF-7407-40FD-A164-503790E687BA}"/>
              </a:ext>
            </a:extLst>
          </p:cNvPr>
          <p:cNvSpPr>
            <a:spLocks noGrp="1"/>
          </p:cNvSpPr>
          <p:nvPr>
            <p:ph type="title"/>
          </p:nvPr>
        </p:nvSpPr>
        <p:spPr/>
        <p:txBody>
          <a:bodyPr/>
          <a:lstStyle/>
          <a:p>
            <a:r>
              <a:rPr lang="es-ES">
                <a:ea typeface="+mj-lt"/>
                <a:cs typeface="+mj-lt"/>
              </a:rPr>
              <a:t>A Brief History of MIDI</a:t>
            </a:r>
            <a:endParaRPr lang="es-ES"/>
          </a:p>
        </p:txBody>
      </p:sp>
      <p:sp>
        <p:nvSpPr>
          <p:cNvPr id="3" name="Marcador de contenido 2">
            <a:extLst>
              <a:ext uri="{FF2B5EF4-FFF2-40B4-BE49-F238E27FC236}">
                <a16:creationId xmlns:a16="http://schemas.microsoft.com/office/drawing/2014/main" id="{BC540698-1D03-4BDB-A752-40A008917F9B}"/>
              </a:ext>
            </a:extLst>
          </p:cNvPr>
          <p:cNvSpPr>
            <a:spLocks noGrp="1"/>
          </p:cNvSpPr>
          <p:nvPr>
            <p:ph idx="1"/>
          </p:nvPr>
        </p:nvSpPr>
        <p:spPr/>
        <p:txBody>
          <a:bodyPr vert="horz" lIns="91440" tIns="45720" rIns="91440" bIns="45720" rtlCol="0" anchor="t">
            <a:normAutofit fontScale="92500" lnSpcReduction="20000"/>
          </a:bodyPr>
          <a:lstStyle/>
          <a:p>
            <a:pPr>
              <a:buNone/>
            </a:pPr>
            <a:r>
              <a:rPr lang="es-ES" dirty="0">
                <a:ea typeface="+mn-lt"/>
                <a:cs typeface="+mn-lt"/>
              </a:rPr>
              <a:t>•The first MIDI standard was released in 1983 by Dave Smith in California to supply the needs of music producers that required a standard protocol in their digital musical </a:t>
            </a:r>
            <a:r>
              <a:rPr lang="es-ES">
                <a:ea typeface="+mn-lt"/>
                <a:cs typeface="+mn-lt"/>
              </a:rPr>
              <a:t>equipment.</a:t>
            </a:r>
            <a:endParaRPr lang="es-ES"/>
          </a:p>
          <a:p>
            <a:pPr>
              <a:buNone/>
            </a:pPr>
            <a:r>
              <a:rPr lang="es-ES">
                <a:ea typeface="+mn-lt"/>
                <a:cs typeface="+mn-lt"/>
              </a:rPr>
              <a:t>•At the time of the MIDI’s standard first release, it only covered the standardization of musical reproduction timing in digital equipment.</a:t>
            </a:r>
            <a:endParaRPr lang="es-ES"/>
          </a:p>
          <a:p>
            <a:pPr>
              <a:buNone/>
            </a:pPr>
            <a:r>
              <a:rPr lang="es-ES">
                <a:ea typeface="+mn-lt"/>
                <a:cs typeface="+mn-lt"/>
              </a:rPr>
              <a:t>•Throughout the 90’s there were some digital keyboard releases that used MIDI standards, that enhanced its quality and added more features and standards.</a:t>
            </a:r>
            <a:endParaRPr lang="es-ES"/>
          </a:p>
          <a:p>
            <a:pPr>
              <a:buNone/>
            </a:pPr>
            <a:r>
              <a:rPr lang="es-ES">
                <a:ea typeface="+mn-lt"/>
                <a:cs typeface="+mn-lt"/>
              </a:rPr>
              <a:t>•MIDI has eventually evolved to what it’s today and has been improved in its functions and enhanced in its abilities. Despite these things, MIDI still has some general flaws that include the timing of recording and playback and delays in its generation of sound. </a:t>
            </a:r>
            <a:endParaRPr lang="es-ES"/>
          </a:p>
          <a:p>
            <a:pPr>
              <a:buNone/>
            </a:pPr>
            <a:r>
              <a:rPr lang="es-ES">
                <a:ea typeface="+mn-lt"/>
                <a:cs typeface="+mn-lt"/>
              </a:rPr>
              <a:t>•To solve these problems an alternative called the  Zeta Instrument Processor Interface was created in the 90’s, but it never saw acomercial release. This system has better timing features, and has been proposed as a base and inspirations for better MIDI control systems.</a:t>
            </a:r>
            <a:endParaRPr lang="es-ES"/>
          </a:p>
          <a:p>
            <a:pPr marL="45720" indent="0">
              <a:buNone/>
            </a:pPr>
            <a:endParaRPr lang="es-ES" dirty="0"/>
          </a:p>
        </p:txBody>
      </p:sp>
    </p:spTree>
    <p:extLst>
      <p:ext uri="{BB962C8B-B14F-4D97-AF65-F5344CB8AC3E}">
        <p14:creationId xmlns:p14="http://schemas.microsoft.com/office/powerpoint/2010/main" val="148925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8AE2EE-8ACC-4850-A5E9-C12566C6171F}"/>
              </a:ext>
            </a:extLst>
          </p:cNvPr>
          <p:cNvSpPr>
            <a:spLocks noGrp="1"/>
          </p:cNvSpPr>
          <p:nvPr>
            <p:ph type="title"/>
          </p:nvPr>
        </p:nvSpPr>
        <p:spPr/>
        <p:txBody>
          <a:bodyPr/>
          <a:lstStyle/>
          <a:p>
            <a:r>
              <a:rPr lang="es-ES" dirty="0" err="1">
                <a:ea typeface="+mj-lt"/>
                <a:cs typeface="+mj-lt"/>
              </a:rPr>
              <a:t>Different</a:t>
            </a:r>
            <a:r>
              <a:rPr lang="es-ES" dirty="0">
                <a:ea typeface="+mj-lt"/>
                <a:cs typeface="+mj-lt"/>
              </a:rPr>
              <a:t> </a:t>
            </a:r>
            <a:r>
              <a:rPr lang="es-ES" dirty="0" err="1">
                <a:ea typeface="+mj-lt"/>
                <a:cs typeface="+mj-lt"/>
              </a:rPr>
              <a:t>sounds</a:t>
            </a:r>
            <a:r>
              <a:rPr lang="es-ES" dirty="0">
                <a:ea typeface="+mj-lt"/>
                <a:cs typeface="+mj-lt"/>
              </a:rPr>
              <a:t> and </a:t>
            </a:r>
            <a:r>
              <a:rPr lang="es-ES" dirty="0" err="1">
                <a:ea typeface="+mj-lt"/>
                <a:cs typeface="+mj-lt"/>
              </a:rPr>
              <a:t>channels</a:t>
            </a:r>
            <a:r>
              <a:rPr lang="es-ES" dirty="0">
                <a:ea typeface="+mj-lt"/>
                <a:cs typeface="+mj-lt"/>
              </a:rPr>
              <a:t> </a:t>
            </a:r>
            <a:endParaRPr lang="es-ES" dirty="0"/>
          </a:p>
        </p:txBody>
      </p:sp>
      <p:sp>
        <p:nvSpPr>
          <p:cNvPr id="3" name="Marcador de contenido 2">
            <a:extLst>
              <a:ext uri="{FF2B5EF4-FFF2-40B4-BE49-F238E27FC236}">
                <a16:creationId xmlns:a16="http://schemas.microsoft.com/office/drawing/2014/main" id="{A5FBD86B-B4ED-4181-B68B-9899F4EF46EB}"/>
              </a:ext>
            </a:extLst>
          </p:cNvPr>
          <p:cNvSpPr>
            <a:spLocks noGrp="1"/>
          </p:cNvSpPr>
          <p:nvPr>
            <p:ph idx="1"/>
          </p:nvPr>
        </p:nvSpPr>
        <p:spPr/>
        <p:txBody>
          <a:bodyPr vert="horz" lIns="91440" tIns="45720" rIns="91440" bIns="45720" rtlCol="0" anchor="t">
            <a:normAutofit/>
          </a:bodyPr>
          <a:lstStyle/>
          <a:p>
            <a:r>
              <a:rPr lang="es-ES" dirty="0">
                <a:ea typeface="+mn-lt"/>
                <a:cs typeface="+mn-lt"/>
              </a:rPr>
              <a:t>•</a:t>
            </a:r>
            <a:r>
              <a:rPr lang="es-ES" sz="2800" dirty="0" err="1">
                <a:ea typeface="+mn-lt"/>
                <a:cs typeface="+mn-lt"/>
              </a:rPr>
              <a:t>If</a:t>
            </a:r>
            <a:r>
              <a:rPr lang="es-ES" sz="2800" dirty="0">
                <a:ea typeface="+mn-lt"/>
                <a:cs typeface="+mn-lt"/>
              </a:rPr>
              <a:t> </a:t>
            </a:r>
            <a:r>
              <a:rPr lang="es-ES" sz="2800" dirty="0" err="1">
                <a:ea typeface="+mn-lt"/>
                <a:cs typeface="+mn-lt"/>
              </a:rPr>
              <a:t>they</a:t>
            </a:r>
            <a:r>
              <a:rPr lang="es-ES" sz="2800" dirty="0">
                <a:ea typeface="+mn-lt"/>
                <a:cs typeface="+mn-lt"/>
              </a:rPr>
              <a:t> are in </a:t>
            </a:r>
            <a:r>
              <a:rPr lang="es-ES" sz="2800" dirty="0" err="1">
                <a:ea typeface="+mn-lt"/>
                <a:cs typeface="+mn-lt"/>
              </a:rPr>
              <a:t>different</a:t>
            </a:r>
            <a:r>
              <a:rPr lang="es-ES" sz="2800" dirty="0">
                <a:ea typeface="+mn-lt"/>
                <a:cs typeface="+mn-lt"/>
              </a:rPr>
              <a:t> </a:t>
            </a:r>
            <a:r>
              <a:rPr lang="es-ES" sz="2800" dirty="0" err="1">
                <a:ea typeface="+mn-lt"/>
                <a:cs typeface="+mn-lt"/>
              </a:rPr>
              <a:t>channels</a:t>
            </a:r>
            <a:r>
              <a:rPr lang="es-ES" sz="2800" dirty="0">
                <a:ea typeface="+mn-lt"/>
                <a:cs typeface="+mn-lt"/>
              </a:rPr>
              <a:t> </a:t>
            </a:r>
            <a:r>
              <a:rPr lang="es-ES" sz="2800" dirty="0" err="1">
                <a:ea typeface="+mn-lt"/>
                <a:cs typeface="+mn-lt"/>
              </a:rPr>
              <a:t>they</a:t>
            </a:r>
            <a:r>
              <a:rPr lang="es-ES" sz="2800" dirty="0">
                <a:ea typeface="+mn-lt"/>
                <a:cs typeface="+mn-lt"/>
              </a:rPr>
              <a:t> can be more </a:t>
            </a:r>
            <a:r>
              <a:rPr lang="es-ES" sz="2800" dirty="0" err="1">
                <a:ea typeface="+mn-lt"/>
                <a:cs typeface="+mn-lt"/>
              </a:rPr>
              <a:t>than</a:t>
            </a:r>
            <a:r>
              <a:rPr lang="es-ES" sz="2800" dirty="0">
                <a:ea typeface="+mn-lt"/>
                <a:cs typeface="+mn-lt"/>
              </a:rPr>
              <a:t> 16 </a:t>
            </a:r>
            <a:r>
              <a:rPr lang="es-ES" sz="2800" dirty="0" err="1">
                <a:ea typeface="+mn-lt"/>
                <a:cs typeface="+mn-lt"/>
              </a:rPr>
              <a:t>different</a:t>
            </a:r>
            <a:r>
              <a:rPr lang="es-ES" sz="2800" dirty="0">
                <a:ea typeface="+mn-lt"/>
                <a:cs typeface="+mn-lt"/>
              </a:rPr>
              <a:t> </a:t>
            </a:r>
            <a:r>
              <a:rPr lang="es-ES" sz="2800" dirty="0" err="1">
                <a:ea typeface="+mn-lt"/>
                <a:cs typeface="+mn-lt"/>
              </a:rPr>
              <a:t>sounds</a:t>
            </a:r>
            <a:r>
              <a:rPr lang="es-ES" sz="2800" dirty="0">
                <a:ea typeface="+mn-lt"/>
                <a:cs typeface="+mn-lt"/>
              </a:rPr>
              <a:t> </a:t>
            </a:r>
            <a:r>
              <a:rPr lang="es-ES" sz="2800" dirty="0" err="1">
                <a:ea typeface="+mn-lt"/>
                <a:cs typeface="+mn-lt"/>
              </a:rPr>
              <a:t>of</a:t>
            </a:r>
            <a:r>
              <a:rPr lang="es-ES" sz="2800" dirty="0">
                <a:ea typeface="+mn-lt"/>
                <a:cs typeface="+mn-lt"/>
              </a:rPr>
              <a:t> a </a:t>
            </a:r>
            <a:r>
              <a:rPr lang="es-ES" sz="2800" dirty="0" err="1">
                <a:ea typeface="+mn-lt"/>
                <a:cs typeface="+mn-lt"/>
              </a:rPr>
              <a:t>same</a:t>
            </a:r>
            <a:r>
              <a:rPr lang="es-ES" sz="2800" dirty="0">
                <a:ea typeface="+mn-lt"/>
                <a:cs typeface="+mn-lt"/>
              </a:rPr>
              <a:t> </a:t>
            </a:r>
            <a:r>
              <a:rPr lang="es-ES" sz="2800" dirty="0" err="1">
                <a:ea typeface="+mn-lt"/>
                <a:cs typeface="+mn-lt"/>
              </a:rPr>
              <a:t>instrument</a:t>
            </a:r>
            <a:r>
              <a:rPr lang="es-ES" sz="2800" dirty="0">
                <a:ea typeface="+mn-lt"/>
                <a:cs typeface="+mn-lt"/>
              </a:rPr>
              <a:t> </a:t>
            </a:r>
            <a:r>
              <a:rPr lang="es-ES" sz="2800" dirty="0" err="1">
                <a:ea typeface="+mn-lt"/>
                <a:cs typeface="+mn-lt"/>
              </a:rPr>
              <a:t>or</a:t>
            </a:r>
            <a:r>
              <a:rPr lang="es-ES" sz="2800" dirty="0">
                <a:ea typeface="+mn-lt"/>
                <a:cs typeface="+mn-lt"/>
              </a:rPr>
              <a:t> </a:t>
            </a:r>
            <a:r>
              <a:rPr lang="es-ES" sz="2800" dirty="0" err="1">
                <a:ea typeface="+mn-lt"/>
                <a:cs typeface="+mn-lt"/>
              </a:rPr>
              <a:t>also</a:t>
            </a:r>
            <a:r>
              <a:rPr lang="es-ES" sz="2800" dirty="0">
                <a:ea typeface="+mn-lt"/>
                <a:cs typeface="+mn-lt"/>
              </a:rPr>
              <a:t> 16 </a:t>
            </a:r>
            <a:r>
              <a:rPr lang="es-ES" sz="2800" dirty="0" err="1">
                <a:ea typeface="+mn-lt"/>
                <a:cs typeface="+mn-lt"/>
              </a:rPr>
              <a:t>sounds</a:t>
            </a:r>
            <a:r>
              <a:rPr lang="es-ES" sz="2800" dirty="0">
                <a:ea typeface="+mn-lt"/>
                <a:cs typeface="+mn-lt"/>
              </a:rPr>
              <a:t> </a:t>
            </a:r>
            <a:r>
              <a:rPr lang="es-ES" sz="2800" dirty="0" err="1">
                <a:ea typeface="+mn-lt"/>
                <a:cs typeface="+mn-lt"/>
              </a:rPr>
              <a:t>of</a:t>
            </a:r>
            <a:r>
              <a:rPr lang="es-ES" sz="2800" dirty="0">
                <a:ea typeface="+mn-lt"/>
                <a:cs typeface="+mn-lt"/>
              </a:rPr>
              <a:t> </a:t>
            </a:r>
            <a:r>
              <a:rPr lang="es-ES" sz="2800" dirty="0" err="1">
                <a:ea typeface="+mn-lt"/>
                <a:cs typeface="+mn-lt"/>
              </a:rPr>
              <a:t>different</a:t>
            </a:r>
            <a:r>
              <a:rPr lang="es-ES" sz="2800" dirty="0">
                <a:ea typeface="+mn-lt"/>
                <a:cs typeface="+mn-lt"/>
              </a:rPr>
              <a:t> </a:t>
            </a:r>
            <a:r>
              <a:rPr lang="es-ES" sz="2800" dirty="0" err="1">
                <a:ea typeface="+mn-lt"/>
                <a:cs typeface="+mn-lt"/>
              </a:rPr>
              <a:t>intruments</a:t>
            </a:r>
            <a:r>
              <a:rPr lang="es-ES" sz="2800" dirty="0">
                <a:ea typeface="+mn-lt"/>
                <a:cs typeface="+mn-lt"/>
              </a:rPr>
              <a:t>, in </a:t>
            </a:r>
            <a:r>
              <a:rPr lang="es-ES" sz="2800" dirty="0" err="1">
                <a:ea typeface="+mn-lt"/>
                <a:cs typeface="+mn-lt"/>
              </a:rPr>
              <a:t>that</a:t>
            </a:r>
            <a:r>
              <a:rPr lang="es-ES" sz="2800" dirty="0">
                <a:ea typeface="+mn-lt"/>
                <a:cs typeface="+mn-lt"/>
              </a:rPr>
              <a:t> </a:t>
            </a:r>
            <a:r>
              <a:rPr lang="es-ES" sz="2800" dirty="0" err="1">
                <a:ea typeface="+mn-lt"/>
                <a:cs typeface="+mn-lt"/>
              </a:rPr>
              <a:t>way</a:t>
            </a:r>
            <a:r>
              <a:rPr lang="es-ES" sz="2800" dirty="0">
                <a:ea typeface="+mn-lt"/>
                <a:cs typeface="+mn-lt"/>
              </a:rPr>
              <a:t> </a:t>
            </a:r>
            <a:r>
              <a:rPr lang="es-ES" sz="2800" dirty="0" err="1">
                <a:ea typeface="+mn-lt"/>
                <a:cs typeface="+mn-lt"/>
              </a:rPr>
              <a:t>it</a:t>
            </a:r>
            <a:r>
              <a:rPr lang="es-ES" sz="2800" dirty="0">
                <a:ea typeface="+mn-lt"/>
                <a:cs typeface="+mn-lt"/>
              </a:rPr>
              <a:t> can be a </a:t>
            </a:r>
            <a:r>
              <a:rPr lang="es-ES" sz="2800" dirty="0" err="1">
                <a:ea typeface="+mn-lt"/>
                <a:cs typeface="+mn-lt"/>
              </a:rPr>
              <a:t>combination</a:t>
            </a:r>
            <a:r>
              <a:rPr lang="es-ES" sz="2800" dirty="0">
                <a:ea typeface="+mn-lt"/>
                <a:cs typeface="+mn-lt"/>
              </a:rPr>
              <a:t> </a:t>
            </a:r>
            <a:r>
              <a:rPr lang="es-ES" sz="2800" dirty="0" err="1">
                <a:ea typeface="+mn-lt"/>
                <a:cs typeface="+mn-lt"/>
              </a:rPr>
              <a:t>of</a:t>
            </a:r>
            <a:r>
              <a:rPr lang="es-ES" sz="2800" dirty="0">
                <a:ea typeface="+mn-lt"/>
                <a:cs typeface="+mn-lt"/>
              </a:rPr>
              <a:t> </a:t>
            </a:r>
            <a:r>
              <a:rPr lang="es-ES" sz="2800" dirty="0" err="1">
                <a:ea typeface="+mn-lt"/>
                <a:cs typeface="+mn-lt"/>
              </a:rPr>
              <a:t>sounds</a:t>
            </a:r>
            <a:r>
              <a:rPr lang="es-ES" sz="2800" dirty="0">
                <a:ea typeface="+mn-lt"/>
                <a:cs typeface="+mn-lt"/>
              </a:rPr>
              <a:t> in </a:t>
            </a:r>
            <a:r>
              <a:rPr lang="es-ES" sz="2800" dirty="0" err="1">
                <a:ea typeface="+mn-lt"/>
                <a:cs typeface="+mn-lt"/>
              </a:rPr>
              <a:t>different</a:t>
            </a:r>
            <a:r>
              <a:rPr lang="es-ES" sz="2800" dirty="0">
                <a:ea typeface="+mn-lt"/>
                <a:cs typeface="+mn-lt"/>
              </a:rPr>
              <a:t> </a:t>
            </a:r>
            <a:r>
              <a:rPr lang="es-ES" sz="2800" dirty="0" err="1">
                <a:ea typeface="+mn-lt"/>
                <a:cs typeface="+mn-lt"/>
              </a:rPr>
              <a:t>channels</a:t>
            </a:r>
            <a:r>
              <a:rPr lang="es-ES" sz="2800" dirty="0">
                <a:ea typeface="+mn-lt"/>
                <a:cs typeface="+mn-lt"/>
              </a:rPr>
              <a:t>.</a:t>
            </a:r>
            <a:endParaRPr lang="es-ES" sz="2800" dirty="0"/>
          </a:p>
          <a:p>
            <a:endParaRPr lang="es-ES" dirty="0"/>
          </a:p>
        </p:txBody>
      </p:sp>
      <p:pic>
        <p:nvPicPr>
          <p:cNvPr id="4" name="Imagen 4" descr="Captura de pantalla de un celular&#10;&#10;Descripción generada con confianza alta">
            <a:extLst>
              <a:ext uri="{FF2B5EF4-FFF2-40B4-BE49-F238E27FC236}">
                <a16:creationId xmlns:a16="http://schemas.microsoft.com/office/drawing/2014/main" id="{5335A0C9-BF90-4FEB-9795-B34A712716BC}"/>
              </a:ext>
            </a:extLst>
          </p:cNvPr>
          <p:cNvPicPr>
            <a:picLocks noChangeAspect="1"/>
          </p:cNvPicPr>
          <p:nvPr/>
        </p:nvPicPr>
        <p:blipFill>
          <a:blip r:embed="rId2"/>
          <a:stretch>
            <a:fillRect/>
          </a:stretch>
        </p:blipFill>
        <p:spPr>
          <a:xfrm>
            <a:off x="2970362" y="3889432"/>
            <a:ext cx="5920595" cy="2040871"/>
          </a:xfrm>
          <a:prstGeom prst="rect">
            <a:avLst/>
          </a:prstGeom>
        </p:spPr>
      </p:pic>
    </p:spTree>
    <p:extLst>
      <p:ext uri="{BB962C8B-B14F-4D97-AF65-F5344CB8AC3E}">
        <p14:creationId xmlns:p14="http://schemas.microsoft.com/office/powerpoint/2010/main" val="383361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F1ADD-4A77-43D9-8C12-57DA1C19EEE7}"/>
              </a:ext>
            </a:extLst>
          </p:cNvPr>
          <p:cNvSpPr>
            <a:spLocks noGrp="1"/>
          </p:cNvSpPr>
          <p:nvPr>
            <p:ph type="title"/>
          </p:nvPr>
        </p:nvSpPr>
        <p:spPr/>
        <p:txBody>
          <a:bodyPr/>
          <a:lstStyle/>
          <a:p>
            <a:r>
              <a:rPr lang="es-ES" dirty="0" err="1">
                <a:ea typeface="+mj-lt"/>
                <a:cs typeface="+mj-lt"/>
              </a:rPr>
              <a:t>Midi</a:t>
            </a:r>
            <a:r>
              <a:rPr lang="es-ES" dirty="0">
                <a:ea typeface="+mj-lt"/>
                <a:cs typeface="+mj-lt"/>
              </a:rPr>
              <a:t> </a:t>
            </a:r>
            <a:r>
              <a:rPr lang="es-ES" dirty="0" err="1">
                <a:ea typeface="+mj-lt"/>
                <a:cs typeface="+mj-lt"/>
              </a:rPr>
              <a:t>channels</a:t>
            </a:r>
            <a:r>
              <a:rPr lang="es-ES" dirty="0">
                <a:ea typeface="+mj-lt"/>
                <a:cs typeface="+mj-lt"/>
              </a:rPr>
              <a:t> </a:t>
            </a:r>
            <a:endParaRPr lang="es-ES" dirty="0"/>
          </a:p>
        </p:txBody>
      </p:sp>
      <p:sp>
        <p:nvSpPr>
          <p:cNvPr id="3" name="Marcador de contenido 2">
            <a:extLst>
              <a:ext uri="{FF2B5EF4-FFF2-40B4-BE49-F238E27FC236}">
                <a16:creationId xmlns:a16="http://schemas.microsoft.com/office/drawing/2014/main" id="{91673F41-A680-488D-A335-A78D8312C780}"/>
              </a:ext>
            </a:extLst>
          </p:cNvPr>
          <p:cNvSpPr>
            <a:spLocks noGrp="1"/>
          </p:cNvSpPr>
          <p:nvPr>
            <p:ph idx="1"/>
          </p:nvPr>
        </p:nvSpPr>
        <p:spPr/>
        <p:txBody>
          <a:bodyPr vert="horz" lIns="91440" tIns="45720" rIns="91440" bIns="45720" rtlCol="0" anchor="t">
            <a:normAutofit/>
          </a:bodyPr>
          <a:lstStyle/>
          <a:p>
            <a:r>
              <a:rPr lang="es-ES" dirty="0">
                <a:ea typeface="+mn-lt"/>
                <a:cs typeface="+mn-lt"/>
              </a:rPr>
              <a:t>•</a:t>
            </a:r>
            <a:r>
              <a:rPr lang="es-ES" sz="2800" dirty="0">
                <a:ea typeface="+mn-lt"/>
                <a:cs typeface="+mn-lt"/>
              </a:rPr>
              <a:t> MIDI </a:t>
            </a:r>
            <a:r>
              <a:rPr lang="es-ES" sz="2800" dirty="0" err="1">
                <a:ea typeface="+mn-lt"/>
                <a:cs typeface="+mn-lt"/>
              </a:rPr>
              <a:t>channels</a:t>
            </a:r>
            <a:r>
              <a:rPr lang="es-ES" sz="2800" dirty="0">
                <a:ea typeface="+mn-lt"/>
                <a:cs typeface="+mn-lt"/>
              </a:rPr>
              <a:t> are </a:t>
            </a:r>
            <a:r>
              <a:rPr lang="es-ES" sz="2800" dirty="0" err="1">
                <a:ea typeface="+mn-lt"/>
                <a:cs typeface="+mn-lt"/>
              </a:rPr>
              <a:t>the</a:t>
            </a:r>
            <a:r>
              <a:rPr lang="es-ES" sz="2800" dirty="0">
                <a:ea typeface="+mn-lt"/>
                <a:cs typeface="+mn-lt"/>
              </a:rPr>
              <a:t> </a:t>
            </a:r>
            <a:r>
              <a:rPr lang="es-ES" sz="2800" dirty="0" err="1">
                <a:ea typeface="+mn-lt"/>
                <a:cs typeface="+mn-lt"/>
              </a:rPr>
              <a:t>number</a:t>
            </a:r>
            <a:r>
              <a:rPr lang="es-ES" sz="2800" dirty="0">
                <a:ea typeface="+mn-lt"/>
                <a:cs typeface="+mn-lt"/>
              </a:rPr>
              <a:t> </a:t>
            </a:r>
            <a:r>
              <a:rPr lang="es-ES" sz="2800" dirty="0" err="1">
                <a:ea typeface="+mn-lt"/>
                <a:cs typeface="+mn-lt"/>
              </a:rPr>
              <a:t>of</a:t>
            </a:r>
            <a:r>
              <a:rPr lang="es-ES" sz="2800" dirty="0">
                <a:ea typeface="+mn-lt"/>
                <a:cs typeface="+mn-lt"/>
              </a:rPr>
              <a:t> </a:t>
            </a:r>
            <a:r>
              <a:rPr lang="es-ES" sz="2800" dirty="0" err="1">
                <a:ea typeface="+mn-lt"/>
                <a:cs typeface="+mn-lt"/>
              </a:rPr>
              <a:t>channels</a:t>
            </a:r>
            <a:r>
              <a:rPr lang="es-ES" sz="2800" dirty="0">
                <a:ea typeface="+mn-lt"/>
                <a:cs typeface="+mn-lt"/>
              </a:rPr>
              <a:t> </a:t>
            </a:r>
            <a:r>
              <a:rPr lang="es-ES" sz="2800" dirty="0" err="1">
                <a:ea typeface="+mn-lt"/>
                <a:cs typeface="+mn-lt"/>
              </a:rPr>
              <a:t>or</a:t>
            </a:r>
            <a:r>
              <a:rPr lang="es-ES" sz="2800" dirty="0">
                <a:ea typeface="+mn-lt"/>
                <a:cs typeface="+mn-lt"/>
              </a:rPr>
              <a:t> </a:t>
            </a:r>
            <a:r>
              <a:rPr lang="es-ES" sz="2800" dirty="0" err="1">
                <a:ea typeface="+mn-lt"/>
                <a:cs typeface="+mn-lt"/>
              </a:rPr>
              <a:t>streams</a:t>
            </a:r>
            <a:r>
              <a:rPr lang="es-ES" sz="2800" dirty="0">
                <a:ea typeface="+mn-lt"/>
                <a:cs typeface="+mn-lt"/>
              </a:rPr>
              <a:t> </a:t>
            </a:r>
            <a:r>
              <a:rPr lang="es-ES" sz="2800" dirty="0" err="1">
                <a:ea typeface="+mn-lt"/>
                <a:cs typeface="+mn-lt"/>
              </a:rPr>
              <a:t>of</a:t>
            </a:r>
            <a:r>
              <a:rPr lang="es-ES" sz="2800" dirty="0">
                <a:ea typeface="+mn-lt"/>
                <a:cs typeface="+mn-lt"/>
              </a:rPr>
              <a:t> data </a:t>
            </a:r>
            <a:r>
              <a:rPr lang="es-ES" sz="2800" dirty="0" err="1">
                <a:ea typeface="+mn-lt"/>
                <a:cs typeface="+mn-lt"/>
              </a:rPr>
              <a:t>that</a:t>
            </a:r>
            <a:r>
              <a:rPr lang="es-ES" sz="2800" dirty="0">
                <a:ea typeface="+mn-lt"/>
                <a:cs typeface="+mn-lt"/>
              </a:rPr>
              <a:t> can be </a:t>
            </a:r>
            <a:r>
              <a:rPr lang="es-ES" sz="2800" dirty="0" err="1">
                <a:ea typeface="+mn-lt"/>
                <a:cs typeface="+mn-lt"/>
              </a:rPr>
              <a:t>sent</a:t>
            </a:r>
            <a:r>
              <a:rPr lang="es-ES" sz="2800" dirty="0">
                <a:ea typeface="+mn-lt"/>
                <a:cs typeface="+mn-lt"/>
              </a:rPr>
              <a:t> </a:t>
            </a:r>
            <a:r>
              <a:rPr lang="es-ES" sz="2800" dirty="0" err="1">
                <a:ea typeface="+mn-lt"/>
                <a:cs typeface="+mn-lt"/>
              </a:rPr>
              <a:t>down</a:t>
            </a:r>
            <a:r>
              <a:rPr lang="es-ES" sz="2800" dirty="0">
                <a:ea typeface="+mn-lt"/>
                <a:cs typeface="+mn-lt"/>
              </a:rPr>
              <a:t> </a:t>
            </a:r>
            <a:r>
              <a:rPr lang="es-ES" sz="2800" dirty="0" err="1">
                <a:ea typeface="+mn-lt"/>
                <a:cs typeface="+mn-lt"/>
              </a:rPr>
              <a:t>one</a:t>
            </a:r>
            <a:r>
              <a:rPr lang="es-ES" sz="2800" dirty="0">
                <a:ea typeface="+mn-lt"/>
                <a:cs typeface="+mn-lt"/>
              </a:rPr>
              <a:t> set </a:t>
            </a:r>
            <a:r>
              <a:rPr lang="es-ES" sz="2800" dirty="0" err="1">
                <a:ea typeface="+mn-lt"/>
                <a:cs typeface="+mn-lt"/>
              </a:rPr>
              <a:t>of</a:t>
            </a:r>
            <a:r>
              <a:rPr lang="es-ES" sz="2800" dirty="0">
                <a:ea typeface="+mn-lt"/>
                <a:cs typeface="+mn-lt"/>
              </a:rPr>
              <a:t> MIDI cables </a:t>
            </a:r>
            <a:r>
              <a:rPr lang="es-ES" sz="2800" dirty="0" err="1">
                <a:ea typeface="+mn-lt"/>
                <a:cs typeface="+mn-lt"/>
              </a:rPr>
              <a:t>to</a:t>
            </a:r>
            <a:r>
              <a:rPr lang="es-ES" sz="2800" dirty="0">
                <a:ea typeface="+mn-lt"/>
                <a:cs typeface="+mn-lt"/>
              </a:rPr>
              <a:t> </a:t>
            </a:r>
            <a:r>
              <a:rPr lang="es-ES" sz="2800" dirty="0" err="1">
                <a:ea typeface="+mn-lt"/>
                <a:cs typeface="+mn-lt"/>
              </a:rPr>
              <a:t>one</a:t>
            </a:r>
            <a:r>
              <a:rPr lang="es-ES" sz="2800" dirty="0">
                <a:ea typeface="+mn-lt"/>
                <a:cs typeface="+mn-lt"/>
              </a:rPr>
              <a:t> MIDI </a:t>
            </a:r>
            <a:r>
              <a:rPr lang="es-ES" sz="2800" dirty="0" err="1">
                <a:ea typeface="+mn-lt"/>
                <a:cs typeface="+mn-lt"/>
              </a:rPr>
              <a:t>instrument</a:t>
            </a:r>
            <a:r>
              <a:rPr lang="es-ES" sz="2800" dirty="0">
                <a:ea typeface="+mn-lt"/>
                <a:cs typeface="+mn-lt"/>
              </a:rPr>
              <a:t>.</a:t>
            </a:r>
          </a:p>
          <a:p>
            <a:endParaRPr lang="es-ES" sz="2800" dirty="0"/>
          </a:p>
          <a:p>
            <a:endParaRPr lang="es-ES" dirty="0"/>
          </a:p>
        </p:txBody>
      </p:sp>
      <p:pic>
        <p:nvPicPr>
          <p:cNvPr id="4" name="Imagen 4" descr="Imagen que contiene monitor, computadora, calculadora, teclado&#10;&#10;Descripción generada con confianza muy alta">
            <a:extLst>
              <a:ext uri="{FF2B5EF4-FFF2-40B4-BE49-F238E27FC236}">
                <a16:creationId xmlns:a16="http://schemas.microsoft.com/office/drawing/2014/main" id="{8AE54291-E774-4C54-946C-E4D86B2336D4}"/>
              </a:ext>
            </a:extLst>
          </p:cNvPr>
          <p:cNvPicPr>
            <a:picLocks noChangeAspect="1"/>
          </p:cNvPicPr>
          <p:nvPr/>
        </p:nvPicPr>
        <p:blipFill>
          <a:blip r:embed="rId2"/>
          <a:stretch>
            <a:fillRect/>
          </a:stretch>
        </p:blipFill>
        <p:spPr>
          <a:xfrm>
            <a:off x="3617343" y="3327068"/>
            <a:ext cx="3749615" cy="2763034"/>
          </a:xfrm>
          <a:prstGeom prst="rect">
            <a:avLst/>
          </a:prstGeom>
        </p:spPr>
      </p:pic>
    </p:spTree>
    <p:extLst>
      <p:ext uri="{BB962C8B-B14F-4D97-AF65-F5344CB8AC3E}">
        <p14:creationId xmlns:p14="http://schemas.microsoft.com/office/powerpoint/2010/main" val="346959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99EDC0-09CF-4BBD-8FF8-83006950AC37}"/>
              </a:ext>
            </a:extLst>
          </p:cNvPr>
          <p:cNvSpPr>
            <a:spLocks noGrp="1"/>
          </p:cNvSpPr>
          <p:nvPr>
            <p:ph type="title"/>
          </p:nvPr>
        </p:nvSpPr>
        <p:spPr/>
        <p:txBody>
          <a:bodyPr/>
          <a:lstStyle/>
          <a:p>
            <a:r>
              <a:rPr lang="es-ES"/>
              <a:t>Sources</a:t>
            </a:r>
          </a:p>
        </p:txBody>
      </p:sp>
      <p:sp>
        <p:nvSpPr>
          <p:cNvPr id="3" name="Marcador de contenido 2">
            <a:extLst>
              <a:ext uri="{FF2B5EF4-FFF2-40B4-BE49-F238E27FC236}">
                <a16:creationId xmlns:a16="http://schemas.microsoft.com/office/drawing/2014/main" id="{8B0D4588-589C-4191-AAE2-7A8C29BB9D78}"/>
              </a:ext>
            </a:extLst>
          </p:cNvPr>
          <p:cNvSpPr>
            <a:spLocks noGrp="1"/>
          </p:cNvSpPr>
          <p:nvPr>
            <p:ph idx="1"/>
          </p:nvPr>
        </p:nvSpPr>
        <p:spPr/>
        <p:txBody>
          <a:bodyPr vert="horz" lIns="91440" tIns="45720" rIns="91440" bIns="45720" rtlCol="0" anchor="t">
            <a:normAutofit/>
          </a:bodyPr>
          <a:lstStyle/>
          <a:p>
            <a:r>
              <a:rPr lang="es-ES" dirty="0">
                <a:ea typeface="+mn-lt"/>
                <a:cs typeface="+mn-lt"/>
                <a:hlinkClick r:id="rId2"/>
              </a:rPr>
              <a:t>https://www.musicradar.com/news/tech/30-years-of-midi-a-brief-history-568009</a:t>
            </a:r>
          </a:p>
          <a:p>
            <a:r>
              <a:rPr lang="es-ES" dirty="0">
                <a:ea typeface="+mn-lt"/>
                <a:cs typeface="+mn-lt"/>
                <a:hlinkClick r:id="rId3"/>
              </a:rPr>
              <a:t>https://www.midi.org/articles/a-brief-history-of-midi</a:t>
            </a:r>
          </a:p>
          <a:p>
            <a:r>
              <a:rPr lang="es-ES" dirty="0">
                <a:ea typeface="+mn-lt"/>
                <a:cs typeface="+mn-lt"/>
                <a:hlinkClick r:id="rId4"/>
              </a:rPr>
              <a:t>https://www.perfectcircuit.com/signal/history-of-midi</a:t>
            </a:r>
          </a:p>
          <a:p>
            <a:r>
              <a:rPr lang="es-ES" dirty="0">
                <a:ea typeface="+mn-lt"/>
                <a:cs typeface="+mn-lt"/>
                <a:hlinkClick r:id="rId5"/>
              </a:rPr>
              <a:t>https://www.instructables.com/id/What-is-MIDI/</a:t>
            </a:r>
          </a:p>
          <a:p>
            <a:r>
              <a:rPr lang="es-ES" dirty="0">
                <a:ea typeface="+mn-lt"/>
                <a:cs typeface="+mn-lt"/>
                <a:hlinkClick r:id="rId6"/>
              </a:rPr>
              <a:t>https://www.midi.org/</a:t>
            </a:r>
            <a:endParaRPr lang="es-ES" dirty="0"/>
          </a:p>
        </p:txBody>
      </p:sp>
    </p:spTree>
    <p:extLst>
      <p:ext uri="{BB962C8B-B14F-4D97-AF65-F5344CB8AC3E}">
        <p14:creationId xmlns:p14="http://schemas.microsoft.com/office/powerpoint/2010/main" val="90270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D1897-0F82-4671-81A1-18EF0C4FE8D7}"/>
              </a:ext>
            </a:extLst>
          </p:cNvPr>
          <p:cNvSpPr>
            <a:spLocks noGrp="1"/>
          </p:cNvSpPr>
          <p:nvPr>
            <p:ph type="title"/>
          </p:nvPr>
        </p:nvSpPr>
        <p:spPr>
          <a:xfrm>
            <a:off x="1143000" y="609600"/>
            <a:ext cx="9875520" cy="1356360"/>
          </a:xfrm>
        </p:spPr>
        <p:txBody>
          <a:bodyPr/>
          <a:lstStyle/>
          <a:p>
            <a:r>
              <a:rPr lang="en-US" dirty="0"/>
              <a:t>What is </a:t>
            </a:r>
            <a:r>
              <a:rPr lang="en-US" sz="5400" b="1" dirty="0"/>
              <a:t>MIDI</a:t>
            </a:r>
            <a:r>
              <a:rPr lang="en-US" dirty="0"/>
              <a:t>?</a:t>
            </a:r>
          </a:p>
        </p:txBody>
      </p:sp>
      <p:sp>
        <p:nvSpPr>
          <p:cNvPr id="3" name="Marcador de contenido 2">
            <a:extLst>
              <a:ext uri="{FF2B5EF4-FFF2-40B4-BE49-F238E27FC236}">
                <a16:creationId xmlns:a16="http://schemas.microsoft.com/office/drawing/2014/main" id="{1DB9582C-7A31-48BE-8A47-89DE12EB0F8C}"/>
              </a:ext>
            </a:extLst>
          </p:cNvPr>
          <p:cNvSpPr>
            <a:spLocks noGrp="1"/>
          </p:cNvSpPr>
          <p:nvPr>
            <p:ph idx="1"/>
          </p:nvPr>
        </p:nvSpPr>
        <p:spPr>
          <a:xfrm>
            <a:off x="1143000" y="2057400"/>
            <a:ext cx="9872871" cy="4038600"/>
          </a:xfrm>
        </p:spPr>
        <p:txBody>
          <a:bodyPr/>
          <a:lstStyle/>
          <a:p>
            <a:pPr algn="just">
              <a:lnSpc>
                <a:spcPct val="123000"/>
              </a:lnSpc>
            </a:pPr>
            <a:r>
              <a:rPr lang="en-US" dirty="0"/>
              <a:t>MIDI, or also better known by its abbreviation of Musical Instrument Digital Interface is a technological standard that is used to describe a protocol, a digital interface and connectors that allow various electronic musical instruments, computers and other related devices to connect and communicate with each other.</a:t>
            </a:r>
          </a:p>
          <a:p>
            <a:pPr algn="just">
              <a:lnSpc>
                <a:spcPct val="123000"/>
              </a:lnSpc>
            </a:pPr>
            <a:r>
              <a:rPr lang="en-US" dirty="0"/>
              <a:t>In other words, it's how electronic devices, such as synthesizers, samplers and/or computers, that perform music production and control sound can be connected to each other via MIDI messages. </a:t>
            </a:r>
          </a:p>
        </p:txBody>
      </p:sp>
    </p:spTree>
    <p:extLst>
      <p:ext uri="{BB962C8B-B14F-4D97-AF65-F5344CB8AC3E}">
        <p14:creationId xmlns:p14="http://schemas.microsoft.com/office/powerpoint/2010/main" val="323384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D1897-0F82-4671-81A1-18EF0C4FE8D7}"/>
              </a:ext>
            </a:extLst>
          </p:cNvPr>
          <p:cNvSpPr>
            <a:spLocks noGrp="1"/>
          </p:cNvSpPr>
          <p:nvPr>
            <p:ph type="title"/>
          </p:nvPr>
        </p:nvSpPr>
        <p:spPr>
          <a:xfrm>
            <a:off x="5465779" y="609600"/>
            <a:ext cx="6005369" cy="1356360"/>
          </a:xfrm>
        </p:spPr>
        <p:txBody>
          <a:bodyPr>
            <a:normAutofit/>
          </a:bodyPr>
          <a:lstStyle/>
          <a:p>
            <a:pPr algn="ctr"/>
            <a:r>
              <a:rPr lang="en-US" sz="4800" dirty="0"/>
              <a:t>According to </a:t>
            </a:r>
            <a:r>
              <a:rPr lang="en-US" sz="4800" b="1" dirty="0"/>
              <a:t>Experts</a:t>
            </a:r>
          </a:p>
        </p:txBody>
      </p:sp>
      <p:pic>
        <p:nvPicPr>
          <p:cNvPr id="3076" name="Picture 4" descr="Imagen que contiene dibujo&#10;&#10;Descripción generada automáticamente">
            <a:extLst>
              <a:ext uri="{FF2B5EF4-FFF2-40B4-BE49-F238E27FC236}">
                <a16:creationId xmlns:a16="http://schemas.microsoft.com/office/drawing/2014/main" id="{99DA0238-F802-4F66-B0AA-5CE22DD533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2064" y="2382939"/>
            <a:ext cx="4593715" cy="209014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1DB9582C-7A31-48BE-8A47-89DE12EB0F8C}"/>
              </a:ext>
            </a:extLst>
          </p:cNvPr>
          <p:cNvSpPr>
            <a:spLocks noGrp="1"/>
          </p:cNvSpPr>
          <p:nvPr>
            <p:ph idx="1"/>
          </p:nvPr>
        </p:nvSpPr>
        <p:spPr>
          <a:xfrm>
            <a:off x="5465779" y="2057400"/>
            <a:ext cx="6005368" cy="4038600"/>
          </a:xfrm>
        </p:spPr>
        <p:txBody>
          <a:bodyPr>
            <a:normAutofit/>
          </a:bodyPr>
          <a:lstStyle/>
          <a:p>
            <a:pPr algn="just">
              <a:lnSpc>
                <a:spcPct val="130000"/>
              </a:lnSpc>
            </a:pPr>
            <a:r>
              <a:rPr lang="en-US" sz="2400" dirty="0"/>
              <a:t>According to MIDI Manufacturers Association (MMA), "MIDI is an industry standard music technology protocol that connects products from many different companies including digital musical instruments, computers, tablets, and smartphones" (2019). </a:t>
            </a:r>
          </a:p>
        </p:txBody>
      </p:sp>
    </p:spTree>
    <p:extLst>
      <p:ext uri="{BB962C8B-B14F-4D97-AF65-F5344CB8AC3E}">
        <p14:creationId xmlns:p14="http://schemas.microsoft.com/office/powerpoint/2010/main" val="279063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D1897-0F82-4671-81A1-18EF0C4FE8D7}"/>
              </a:ext>
            </a:extLst>
          </p:cNvPr>
          <p:cNvSpPr>
            <a:spLocks noGrp="1"/>
          </p:cNvSpPr>
          <p:nvPr>
            <p:ph type="title"/>
          </p:nvPr>
        </p:nvSpPr>
        <p:spPr>
          <a:xfrm>
            <a:off x="1143000" y="609600"/>
            <a:ext cx="9875520" cy="1356360"/>
          </a:xfrm>
        </p:spPr>
        <p:txBody>
          <a:bodyPr/>
          <a:lstStyle/>
          <a:p>
            <a:r>
              <a:rPr lang="en-US" dirty="0"/>
              <a:t>Why use </a:t>
            </a:r>
            <a:r>
              <a:rPr lang="en-US" sz="5400" b="1" dirty="0"/>
              <a:t>MIDI</a:t>
            </a:r>
            <a:r>
              <a:rPr lang="en-US" dirty="0"/>
              <a:t>? </a:t>
            </a:r>
          </a:p>
        </p:txBody>
      </p:sp>
      <p:sp>
        <p:nvSpPr>
          <p:cNvPr id="3" name="Marcador de contenido 2">
            <a:extLst>
              <a:ext uri="{FF2B5EF4-FFF2-40B4-BE49-F238E27FC236}">
                <a16:creationId xmlns:a16="http://schemas.microsoft.com/office/drawing/2014/main" id="{1DB9582C-7A31-48BE-8A47-89DE12EB0F8C}"/>
              </a:ext>
            </a:extLst>
          </p:cNvPr>
          <p:cNvSpPr>
            <a:spLocks noGrp="1"/>
          </p:cNvSpPr>
          <p:nvPr>
            <p:ph idx="1"/>
          </p:nvPr>
        </p:nvSpPr>
        <p:spPr>
          <a:xfrm>
            <a:off x="1143000" y="2057400"/>
            <a:ext cx="9872871" cy="4038600"/>
          </a:xfrm>
        </p:spPr>
        <p:txBody>
          <a:bodyPr>
            <a:normAutofit/>
          </a:bodyPr>
          <a:lstStyle/>
          <a:p>
            <a:pPr algn="just">
              <a:lnSpc>
                <a:spcPct val="123000"/>
              </a:lnSpc>
            </a:pPr>
            <a:r>
              <a:rPr lang="en-US" dirty="0"/>
              <a:t>The MIDI system carries event messages that specify musical notation, pitch, and speed signals that synchronize time between various devices. These messages are sent via a MIDI cable to other devices that control the generation of sounds. This data can also be recorded in a sequencer (like hardware or software) which allows you to edit the information and play it back later (</a:t>
            </a:r>
            <a:r>
              <a:rPr lang="es-CO" dirty="0"/>
              <a:t>Huber, 1991). </a:t>
            </a:r>
            <a:endParaRPr lang="en-US" dirty="0"/>
          </a:p>
          <a:p>
            <a:pPr algn="just">
              <a:lnSpc>
                <a:spcPct val="123000"/>
              </a:lnSpc>
            </a:pPr>
            <a:r>
              <a:rPr lang="en-US" dirty="0"/>
              <a:t>The advantages of using MIDI include its size because an entire song can be encoded in a few hundred lines, for example in a few kilobytes, and the easy manipulation, modification and selection of instruments.</a:t>
            </a:r>
          </a:p>
        </p:txBody>
      </p:sp>
    </p:spTree>
    <p:extLst>
      <p:ext uri="{BB962C8B-B14F-4D97-AF65-F5344CB8AC3E}">
        <p14:creationId xmlns:p14="http://schemas.microsoft.com/office/powerpoint/2010/main" val="165560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DC0A38-3088-4D10-A8A9-A58BDD470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4" name="Imagen 4" descr="Captura de pantalla de un celular&#10;&#10;Descripción generada con confianza alta">
            <a:extLst>
              <a:ext uri="{FF2B5EF4-FFF2-40B4-BE49-F238E27FC236}">
                <a16:creationId xmlns:a16="http://schemas.microsoft.com/office/drawing/2014/main" id="{C3105C3B-41FD-4ADF-AD1E-FF4A694D6184}"/>
              </a:ext>
            </a:extLst>
          </p:cNvPr>
          <p:cNvPicPr>
            <a:picLocks noChangeAspect="1"/>
          </p:cNvPicPr>
          <p:nvPr/>
        </p:nvPicPr>
        <p:blipFill rotWithShape="1">
          <a:blip r:embed="rId2">
            <a:alphaModFix amt="35000"/>
          </a:blip>
          <a:srcRect t="17085" r="-2" b="10379"/>
          <a:stretch/>
        </p:blipFill>
        <p:spPr>
          <a:xfrm>
            <a:off x="231140" y="246888"/>
            <a:ext cx="11732261" cy="6382512"/>
          </a:xfrm>
          <a:prstGeom prst="rect">
            <a:avLst/>
          </a:prstGeom>
        </p:spPr>
      </p:pic>
      <p:sp>
        <p:nvSpPr>
          <p:cNvPr id="2" name="Título 1">
            <a:extLst>
              <a:ext uri="{FF2B5EF4-FFF2-40B4-BE49-F238E27FC236}">
                <a16:creationId xmlns:a16="http://schemas.microsoft.com/office/drawing/2014/main" id="{F2311910-32C5-4BFF-9859-31D88CB4207B}"/>
              </a:ext>
            </a:extLst>
          </p:cNvPr>
          <p:cNvSpPr>
            <a:spLocks noGrp="1"/>
          </p:cNvSpPr>
          <p:nvPr>
            <p:ph type="title"/>
          </p:nvPr>
        </p:nvSpPr>
        <p:spPr>
          <a:xfrm>
            <a:off x="1143000" y="609600"/>
            <a:ext cx="9875520" cy="1356360"/>
          </a:xfrm>
        </p:spPr>
        <p:txBody>
          <a:bodyPr>
            <a:normAutofit/>
          </a:bodyPr>
          <a:lstStyle/>
          <a:p>
            <a:pPr algn="ctr"/>
            <a:r>
              <a:rPr lang="es-ES" b="1" dirty="0">
                <a:solidFill>
                  <a:schemeClr val="bg1"/>
                </a:solidFill>
              </a:rPr>
              <a:t>MIDI Instruments </a:t>
            </a:r>
          </a:p>
        </p:txBody>
      </p:sp>
      <p:sp>
        <p:nvSpPr>
          <p:cNvPr id="3" name="Marcador de contenido 2">
            <a:extLst>
              <a:ext uri="{FF2B5EF4-FFF2-40B4-BE49-F238E27FC236}">
                <a16:creationId xmlns:a16="http://schemas.microsoft.com/office/drawing/2014/main" id="{79A82553-B3AC-4BAD-ACAF-07E29D28019D}"/>
              </a:ext>
            </a:extLst>
          </p:cNvPr>
          <p:cNvSpPr>
            <a:spLocks noGrp="1"/>
          </p:cNvSpPr>
          <p:nvPr>
            <p:ph idx="1"/>
          </p:nvPr>
        </p:nvSpPr>
        <p:spPr>
          <a:xfrm>
            <a:off x="1143000" y="2057400"/>
            <a:ext cx="9872871" cy="4038600"/>
          </a:xfrm>
        </p:spPr>
        <p:txBody>
          <a:bodyPr vert="horz" lIns="91440" tIns="45720" rIns="91440" bIns="45720" rtlCol="0" anchor="t">
            <a:normAutofit lnSpcReduction="10000"/>
          </a:bodyPr>
          <a:lstStyle/>
          <a:p>
            <a:pPr algn="just">
              <a:lnSpc>
                <a:spcPct val="150000"/>
              </a:lnSpc>
            </a:pPr>
            <a:r>
              <a:rPr lang="en-US" dirty="0">
                <a:solidFill>
                  <a:schemeClr val="bg1"/>
                </a:solidFill>
                <a:ea typeface="+mn-lt"/>
                <a:cs typeface="+mn-lt"/>
              </a:rPr>
              <a:t>MIDI instruments are instruments created by </a:t>
            </a:r>
            <a:r>
              <a:rPr lang="en-US" dirty="0" err="1">
                <a:solidFill>
                  <a:schemeClr val="bg1"/>
                </a:solidFill>
                <a:ea typeface="+mn-lt"/>
                <a:cs typeface="+mn-lt"/>
              </a:rPr>
              <a:t>sofwer</a:t>
            </a:r>
            <a:r>
              <a:rPr lang="en-US" dirty="0">
                <a:solidFill>
                  <a:schemeClr val="bg1"/>
                </a:solidFill>
                <a:ea typeface="+mn-lt"/>
                <a:cs typeface="+mn-lt"/>
              </a:rPr>
              <a:t>, digital sounds, which simulate other real instruments. the difference between the midi and a real instrument is that the midi is completely </a:t>
            </a:r>
            <a:r>
              <a:rPr lang="en-US" dirty="0" err="1">
                <a:solidFill>
                  <a:schemeClr val="bg1"/>
                </a:solidFill>
                <a:ea typeface="+mn-lt"/>
                <a:cs typeface="+mn-lt"/>
              </a:rPr>
              <a:t>dijital</a:t>
            </a:r>
            <a:r>
              <a:rPr lang="en-US" dirty="0">
                <a:solidFill>
                  <a:schemeClr val="bg1"/>
                </a:solidFill>
                <a:ea typeface="+mn-lt"/>
                <a:cs typeface="+mn-lt"/>
              </a:rPr>
              <a:t>, the real instruments are completely analogous, however you can mix the two through the controllers. since they are instruments such as pianos, trumpet guitars, saxophone, almost all instruments have a version as midi controller. also be mixed in the guitars for example by means of pedals, which can be programmed from the computer with sounds or midi effects.</a:t>
            </a:r>
            <a:endParaRPr lang="en-US" dirty="0">
              <a:solidFill>
                <a:schemeClr val="bg1"/>
              </a:solidFill>
            </a:endParaRPr>
          </a:p>
          <a:p>
            <a:endParaRPr lang="es-ES">
              <a:solidFill>
                <a:schemeClr val="bg1"/>
              </a:solidFill>
            </a:endParaRPr>
          </a:p>
        </p:txBody>
      </p:sp>
    </p:spTree>
    <p:extLst>
      <p:ext uri="{BB962C8B-B14F-4D97-AF65-F5344CB8AC3E}">
        <p14:creationId xmlns:p14="http://schemas.microsoft.com/office/powerpoint/2010/main" val="352561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6C0DD7BF-8F3D-4D34-A37A-85563D3D6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Imagen 5" descr="Imagen que contiene piano, remoto&#10;&#10;Descripción generada con confianza muy alta">
            <a:extLst>
              <a:ext uri="{FF2B5EF4-FFF2-40B4-BE49-F238E27FC236}">
                <a16:creationId xmlns:a16="http://schemas.microsoft.com/office/drawing/2014/main" id="{95EB0071-A7A4-4138-800C-07165A2B2C9F}"/>
              </a:ext>
            </a:extLst>
          </p:cNvPr>
          <p:cNvPicPr>
            <a:picLocks noGrp="1" noChangeAspect="1"/>
          </p:cNvPicPr>
          <p:nvPr>
            <p:ph sz="half" idx="1"/>
          </p:nvPr>
        </p:nvPicPr>
        <p:blipFill rotWithShape="1">
          <a:blip r:embed="rId2"/>
          <a:srcRect t="9873" b="6406"/>
          <a:stretch/>
        </p:blipFill>
        <p:spPr>
          <a:xfrm>
            <a:off x="20" y="10"/>
            <a:ext cx="12191980" cy="6857990"/>
          </a:xfrm>
          <a:prstGeom prst="rect">
            <a:avLst/>
          </a:prstGeom>
        </p:spPr>
      </p:pic>
      <p:sp>
        <p:nvSpPr>
          <p:cNvPr id="21" name="Rectangle 18">
            <a:extLst>
              <a:ext uri="{FF2B5EF4-FFF2-40B4-BE49-F238E27FC236}">
                <a16:creationId xmlns:a16="http://schemas.microsoft.com/office/drawing/2014/main" id="{8FA375CB-52EE-4AE7-8B2F-07E8AA201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31140" y="243840"/>
            <a:ext cx="1172464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56D1204-2B21-4DDA-B0B9-01959CD9CDBE}"/>
              </a:ext>
            </a:extLst>
          </p:cNvPr>
          <p:cNvSpPr>
            <a:spLocks noGrp="1"/>
          </p:cNvSpPr>
          <p:nvPr>
            <p:ph type="title"/>
          </p:nvPr>
        </p:nvSpPr>
        <p:spPr>
          <a:xfrm>
            <a:off x="1143000" y="609600"/>
            <a:ext cx="9875520" cy="1356360"/>
          </a:xfrm>
        </p:spPr>
        <p:txBody>
          <a:bodyPr vert="horz" lIns="91440" tIns="45720" rIns="91440" bIns="45720" rtlCol="0" anchor="ctr">
            <a:normAutofit/>
          </a:bodyPr>
          <a:lstStyle/>
          <a:p>
            <a:pPr algn="ctr"/>
            <a:r>
              <a:rPr lang="en-US" b="1" dirty="0">
                <a:solidFill>
                  <a:schemeClr val="bg1"/>
                </a:solidFill>
              </a:rPr>
              <a:t>MIDI </a:t>
            </a:r>
            <a:r>
              <a:rPr lang="en-US" b="1" dirty="0" err="1">
                <a:solidFill>
                  <a:schemeClr val="bg1"/>
                </a:solidFill>
              </a:rPr>
              <a:t>Controlers</a:t>
            </a:r>
            <a:r>
              <a:rPr lang="en-US" b="1" dirty="0">
                <a:solidFill>
                  <a:schemeClr val="bg1"/>
                </a:solidFill>
              </a:rPr>
              <a:t> </a:t>
            </a:r>
            <a:endParaRPr lang="es-ES"/>
          </a:p>
        </p:txBody>
      </p:sp>
      <p:sp>
        <p:nvSpPr>
          <p:cNvPr id="4" name="Marcador de contenido 3">
            <a:extLst>
              <a:ext uri="{FF2B5EF4-FFF2-40B4-BE49-F238E27FC236}">
                <a16:creationId xmlns:a16="http://schemas.microsoft.com/office/drawing/2014/main" id="{F4AB9C7E-DB54-4F33-8FFF-C47D9A4C37B5}"/>
              </a:ext>
            </a:extLst>
          </p:cNvPr>
          <p:cNvSpPr>
            <a:spLocks noGrp="1"/>
          </p:cNvSpPr>
          <p:nvPr>
            <p:ph sz="half" idx="2"/>
          </p:nvPr>
        </p:nvSpPr>
        <p:spPr>
          <a:xfrm>
            <a:off x="1143000" y="2057400"/>
            <a:ext cx="9872871" cy="4038600"/>
          </a:xfrm>
        </p:spPr>
        <p:txBody>
          <a:bodyPr vert="horz" lIns="91440" tIns="45720" rIns="91440" bIns="45720" rtlCol="0" anchor="t">
            <a:normAutofit/>
          </a:bodyPr>
          <a:lstStyle/>
          <a:p>
            <a:pPr algn="just">
              <a:lnSpc>
                <a:spcPct val="150000"/>
              </a:lnSpc>
            </a:pPr>
            <a:r>
              <a:rPr lang="en-US" dirty="0">
                <a:solidFill>
                  <a:schemeClr val="bg1"/>
                </a:solidFill>
              </a:rPr>
              <a:t>MIDI controllers are in charge of managing the </a:t>
            </a:r>
            <a:r>
              <a:rPr lang="en-US" dirty="0" err="1">
                <a:solidFill>
                  <a:schemeClr val="bg1"/>
                </a:solidFill>
              </a:rPr>
              <a:t>dijital</a:t>
            </a:r>
            <a:r>
              <a:rPr lang="en-US" dirty="0">
                <a:solidFill>
                  <a:schemeClr val="bg1"/>
                </a:solidFill>
              </a:rPr>
              <a:t> signal and controlling it in a simpler way, not directly from the computer but from a piano, a guitar or any instrument with a midi controller. The most important and most used controller is the piano and the pads, the others exist but they are more recent and a musician is facilitated more in a piano.</a:t>
            </a:r>
            <a:endParaRPr lang="es-ES" dirty="0">
              <a:solidFill>
                <a:schemeClr val="bg1"/>
              </a:solidFill>
            </a:endParaRPr>
          </a:p>
        </p:txBody>
      </p:sp>
    </p:spTree>
    <p:extLst>
      <p:ext uri="{BB962C8B-B14F-4D97-AF65-F5344CB8AC3E}">
        <p14:creationId xmlns:p14="http://schemas.microsoft.com/office/powerpoint/2010/main" val="249438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C4B99-1C6C-44EB-AB60-48E21372C060}"/>
              </a:ext>
            </a:extLst>
          </p:cNvPr>
          <p:cNvSpPr>
            <a:spLocks noGrp="1"/>
          </p:cNvSpPr>
          <p:nvPr>
            <p:ph type="title"/>
          </p:nvPr>
        </p:nvSpPr>
        <p:spPr>
          <a:xfrm>
            <a:off x="919518" y="699122"/>
            <a:ext cx="10340770" cy="3414910"/>
          </a:xfrm>
        </p:spPr>
        <p:txBody>
          <a:bodyPr/>
          <a:lstStyle/>
          <a:p>
            <a:r>
              <a:rPr lang="es-ES"/>
              <a:t>Midi messages</a:t>
            </a:r>
            <a:br>
              <a:rPr lang="es-ES" dirty="0"/>
            </a:br>
            <a:r>
              <a:rPr lang="es-ES"/>
              <a:t>&amp;</a:t>
            </a:r>
            <a:br>
              <a:rPr lang="es-ES" dirty="0"/>
            </a:br>
            <a:r>
              <a:rPr lang="es-ES"/>
              <a:t>A brief history of midi</a:t>
            </a:r>
            <a:endParaRPr lang="es-ES" dirty="0"/>
          </a:p>
        </p:txBody>
      </p:sp>
      <p:sp>
        <p:nvSpPr>
          <p:cNvPr id="3" name="Marcador de texto 2">
            <a:extLst>
              <a:ext uri="{FF2B5EF4-FFF2-40B4-BE49-F238E27FC236}">
                <a16:creationId xmlns:a16="http://schemas.microsoft.com/office/drawing/2014/main" id="{0B68A37A-D4ED-41D4-B780-A4023466EAC1}"/>
              </a:ext>
            </a:extLst>
          </p:cNvPr>
          <p:cNvSpPr>
            <a:spLocks noGrp="1"/>
          </p:cNvSpPr>
          <p:nvPr>
            <p:ph type="body" idx="1"/>
          </p:nvPr>
        </p:nvSpPr>
        <p:spPr/>
        <p:txBody>
          <a:bodyPr/>
          <a:lstStyle/>
          <a:p>
            <a:r>
              <a:rPr lang="es-ES"/>
              <a:t>By: Miguel Cuéllar Gómez</a:t>
            </a:r>
          </a:p>
          <a:p>
            <a:endParaRPr lang="es-ES" dirty="0"/>
          </a:p>
          <a:p>
            <a:endParaRPr lang="es-ES" dirty="0"/>
          </a:p>
        </p:txBody>
      </p:sp>
    </p:spTree>
    <p:extLst>
      <p:ext uri="{BB962C8B-B14F-4D97-AF65-F5344CB8AC3E}">
        <p14:creationId xmlns:p14="http://schemas.microsoft.com/office/powerpoint/2010/main" val="3489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8FA658-6F0B-4836-B437-EA5AE772A6A8}"/>
              </a:ext>
            </a:extLst>
          </p:cNvPr>
          <p:cNvSpPr>
            <a:spLocks noGrp="1"/>
          </p:cNvSpPr>
          <p:nvPr>
            <p:ph type="title"/>
          </p:nvPr>
        </p:nvSpPr>
        <p:spPr/>
        <p:txBody>
          <a:bodyPr/>
          <a:lstStyle/>
          <a:p>
            <a:r>
              <a:rPr lang="es-ES" dirty="0" err="1"/>
              <a:t>Messages</a:t>
            </a:r>
            <a:r>
              <a:rPr lang="es-ES" dirty="0"/>
              <a:t> in MIDI</a:t>
            </a:r>
          </a:p>
        </p:txBody>
      </p:sp>
      <p:sp>
        <p:nvSpPr>
          <p:cNvPr id="3" name="Marcador de contenido 2">
            <a:extLst>
              <a:ext uri="{FF2B5EF4-FFF2-40B4-BE49-F238E27FC236}">
                <a16:creationId xmlns:a16="http://schemas.microsoft.com/office/drawing/2014/main" id="{EF5447B2-6502-4C0E-BB30-123E1DCA1E54}"/>
              </a:ext>
            </a:extLst>
          </p:cNvPr>
          <p:cNvSpPr>
            <a:spLocks noGrp="1"/>
          </p:cNvSpPr>
          <p:nvPr>
            <p:ph idx="1"/>
          </p:nvPr>
        </p:nvSpPr>
        <p:spPr/>
        <p:txBody>
          <a:bodyPr vert="horz" lIns="91440" tIns="45720" rIns="91440" bIns="45720" rtlCol="0" anchor="t">
            <a:normAutofit/>
          </a:bodyPr>
          <a:lstStyle/>
          <a:p>
            <a:r>
              <a:rPr lang="es-ES" dirty="0" err="1">
                <a:ea typeface="+mn-lt"/>
                <a:cs typeface="+mn-lt"/>
              </a:rPr>
              <a:t>Messages</a:t>
            </a:r>
            <a:r>
              <a:rPr lang="es-ES" dirty="0">
                <a:ea typeface="+mn-lt"/>
                <a:cs typeface="+mn-lt"/>
              </a:rPr>
              <a:t> in MIDI are </a:t>
            </a:r>
            <a:r>
              <a:rPr lang="es-ES" dirty="0" err="1">
                <a:ea typeface="+mn-lt"/>
                <a:cs typeface="+mn-lt"/>
              </a:rPr>
              <a:t>some</a:t>
            </a:r>
            <a:r>
              <a:rPr lang="es-ES" dirty="0">
                <a:ea typeface="+mn-lt"/>
                <a:cs typeface="+mn-lt"/>
              </a:rPr>
              <a:t> </a:t>
            </a:r>
            <a:r>
              <a:rPr lang="es-ES" dirty="0" err="1">
                <a:ea typeface="+mn-lt"/>
                <a:cs typeface="+mn-lt"/>
              </a:rPr>
              <a:t>of</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most</a:t>
            </a:r>
            <a:r>
              <a:rPr lang="es-ES" dirty="0">
                <a:ea typeface="+mn-lt"/>
                <a:cs typeface="+mn-lt"/>
              </a:rPr>
              <a:t> </a:t>
            </a:r>
            <a:r>
              <a:rPr lang="es-ES" dirty="0" err="1">
                <a:ea typeface="+mn-lt"/>
                <a:cs typeface="+mn-lt"/>
              </a:rPr>
              <a:t>important</a:t>
            </a:r>
            <a:r>
              <a:rPr lang="es-ES" dirty="0">
                <a:ea typeface="+mn-lt"/>
                <a:cs typeface="+mn-lt"/>
              </a:rPr>
              <a:t> </a:t>
            </a:r>
            <a:r>
              <a:rPr lang="es-ES" dirty="0" err="1">
                <a:ea typeface="+mn-lt"/>
                <a:cs typeface="+mn-lt"/>
              </a:rPr>
              <a:t>parts</a:t>
            </a:r>
            <a:r>
              <a:rPr lang="es-ES" dirty="0">
                <a:ea typeface="+mn-lt"/>
                <a:cs typeface="+mn-lt"/>
              </a:rPr>
              <a:t> </a:t>
            </a:r>
            <a:r>
              <a:rPr lang="es-ES" dirty="0" err="1">
                <a:ea typeface="+mn-lt"/>
                <a:cs typeface="+mn-lt"/>
              </a:rPr>
              <a:t>of</a:t>
            </a:r>
            <a:r>
              <a:rPr lang="es-ES" dirty="0">
                <a:ea typeface="+mn-lt"/>
                <a:cs typeface="+mn-lt"/>
              </a:rPr>
              <a:t> MIDI, </a:t>
            </a:r>
            <a:r>
              <a:rPr lang="es-ES" dirty="0" err="1">
                <a:ea typeface="+mn-lt"/>
                <a:cs typeface="+mn-lt"/>
              </a:rPr>
              <a:t>since</a:t>
            </a:r>
            <a:r>
              <a:rPr lang="es-ES" dirty="0">
                <a:ea typeface="+mn-lt"/>
                <a:cs typeface="+mn-lt"/>
              </a:rPr>
              <a:t> </a:t>
            </a:r>
            <a:r>
              <a:rPr lang="es-ES" dirty="0" err="1">
                <a:ea typeface="+mn-lt"/>
                <a:cs typeface="+mn-lt"/>
              </a:rPr>
              <a:t>they</a:t>
            </a:r>
            <a:r>
              <a:rPr lang="es-ES" dirty="0">
                <a:ea typeface="+mn-lt"/>
                <a:cs typeface="+mn-lt"/>
              </a:rPr>
              <a:t> are </a:t>
            </a:r>
            <a:r>
              <a:rPr lang="es-ES" dirty="0" err="1">
                <a:ea typeface="+mn-lt"/>
                <a:cs typeface="+mn-lt"/>
              </a:rPr>
              <a:t>what</a:t>
            </a:r>
            <a:r>
              <a:rPr lang="es-ES" dirty="0">
                <a:ea typeface="+mn-lt"/>
                <a:cs typeface="+mn-lt"/>
              </a:rPr>
              <a:t> </a:t>
            </a:r>
            <a:r>
              <a:rPr lang="es-ES" dirty="0" err="1">
                <a:ea typeface="+mn-lt"/>
                <a:cs typeface="+mn-lt"/>
              </a:rPr>
              <a:t>takes</a:t>
            </a:r>
            <a:r>
              <a:rPr lang="es-ES" dirty="0">
                <a:ea typeface="+mn-lt"/>
                <a:cs typeface="+mn-lt"/>
              </a:rPr>
              <a:t> </a:t>
            </a:r>
            <a:r>
              <a:rPr lang="es-ES" dirty="0" err="1">
                <a:ea typeface="+mn-lt"/>
                <a:cs typeface="+mn-lt"/>
              </a:rPr>
              <a:t>the</a:t>
            </a:r>
            <a:r>
              <a:rPr lang="es-ES" dirty="0">
                <a:ea typeface="+mn-lt"/>
                <a:cs typeface="+mn-lt"/>
              </a:rPr>
              <a:t> MIDI digital </a:t>
            </a:r>
            <a:r>
              <a:rPr lang="es-ES" dirty="0" err="1">
                <a:ea typeface="+mn-lt"/>
                <a:cs typeface="+mn-lt"/>
              </a:rPr>
              <a:t>protocols</a:t>
            </a:r>
            <a:r>
              <a:rPr lang="es-ES" dirty="0">
                <a:ea typeface="+mn-lt"/>
                <a:cs typeface="+mn-lt"/>
              </a:rPr>
              <a:t> </a:t>
            </a:r>
            <a:r>
              <a:rPr lang="es-ES" dirty="0" err="1">
                <a:ea typeface="+mn-lt"/>
                <a:cs typeface="+mn-lt"/>
              </a:rPr>
              <a:t>to</a:t>
            </a:r>
            <a:r>
              <a:rPr lang="es-ES" dirty="0">
                <a:ea typeface="+mn-lt"/>
                <a:cs typeface="+mn-lt"/>
              </a:rPr>
              <a:t> a </a:t>
            </a:r>
            <a:r>
              <a:rPr lang="es-ES" dirty="0" err="1">
                <a:ea typeface="+mn-lt"/>
                <a:cs typeface="+mn-lt"/>
              </a:rPr>
              <a:t>practical</a:t>
            </a:r>
            <a:r>
              <a:rPr lang="es-ES" dirty="0">
                <a:ea typeface="+mn-lt"/>
                <a:cs typeface="+mn-lt"/>
              </a:rPr>
              <a:t> </a:t>
            </a:r>
            <a:r>
              <a:rPr lang="es-ES" dirty="0" err="1">
                <a:ea typeface="+mn-lt"/>
                <a:cs typeface="+mn-lt"/>
              </a:rPr>
              <a:t>way</a:t>
            </a:r>
            <a:r>
              <a:rPr lang="es-ES" dirty="0">
                <a:ea typeface="+mn-lt"/>
                <a:cs typeface="+mn-lt"/>
              </a:rPr>
              <a:t>.</a:t>
            </a:r>
            <a:endParaRPr lang="es-ES" dirty="0"/>
          </a:p>
          <a:p>
            <a:r>
              <a:rPr lang="es-ES" dirty="0">
                <a:ea typeface="+mn-lt"/>
                <a:cs typeface="+mn-lt"/>
              </a:rPr>
              <a:t>A </a:t>
            </a:r>
            <a:r>
              <a:rPr lang="es-ES" dirty="0" err="1">
                <a:ea typeface="+mn-lt"/>
                <a:cs typeface="+mn-lt"/>
              </a:rPr>
              <a:t>message</a:t>
            </a:r>
            <a:r>
              <a:rPr lang="es-ES" dirty="0">
                <a:ea typeface="+mn-lt"/>
                <a:cs typeface="+mn-lt"/>
              </a:rPr>
              <a:t> in MIDI </a:t>
            </a:r>
            <a:r>
              <a:rPr lang="es-ES" dirty="0" err="1">
                <a:ea typeface="+mn-lt"/>
                <a:cs typeface="+mn-lt"/>
              </a:rPr>
              <a:t>is</a:t>
            </a:r>
            <a:r>
              <a:rPr lang="es-ES" dirty="0">
                <a:ea typeface="+mn-lt"/>
                <a:cs typeface="+mn-lt"/>
              </a:rPr>
              <a:t> a performance </a:t>
            </a:r>
            <a:r>
              <a:rPr lang="es-ES" dirty="0" err="1">
                <a:ea typeface="+mn-lt"/>
                <a:cs typeface="+mn-lt"/>
              </a:rPr>
              <a:t>event</a:t>
            </a:r>
            <a:r>
              <a:rPr lang="es-ES" dirty="0">
                <a:ea typeface="+mn-lt"/>
                <a:cs typeface="+mn-lt"/>
              </a:rPr>
              <a:t> </a:t>
            </a:r>
            <a:r>
              <a:rPr lang="es-ES" dirty="0" err="1">
                <a:ea typeface="+mn-lt"/>
                <a:cs typeface="+mn-lt"/>
              </a:rPr>
              <a:t>directed</a:t>
            </a:r>
            <a:r>
              <a:rPr lang="es-ES" dirty="0">
                <a:ea typeface="+mn-lt"/>
                <a:cs typeface="+mn-lt"/>
              </a:rPr>
              <a:t> </a:t>
            </a:r>
            <a:r>
              <a:rPr lang="es-ES" dirty="0" err="1">
                <a:ea typeface="+mn-lt"/>
                <a:cs typeface="+mn-lt"/>
              </a:rPr>
              <a:t>to</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action</a:t>
            </a:r>
            <a:r>
              <a:rPr lang="es-ES" dirty="0">
                <a:ea typeface="+mn-lt"/>
                <a:cs typeface="+mn-lt"/>
              </a:rPr>
              <a:t> </a:t>
            </a:r>
            <a:r>
              <a:rPr lang="es-ES" dirty="0" err="1">
                <a:ea typeface="+mn-lt"/>
                <a:cs typeface="+mn-lt"/>
              </a:rPr>
              <a:t>needed</a:t>
            </a:r>
            <a:r>
              <a:rPr lang="es-ES" dirty="0">
                <a:ea typeface="+mn-lt"/>
                <a:cs typeface="+mn-lt"/>
              </a:rPr>
              <a:t> </a:t>
            </a:r>
            <a:r>
              <a:rPr lang="es-ES" dirty="0" err="1">
                <a:ea typeface="+mn-lt"/>
                <a:cs typeface="+mn-lt"/>
              </a:rPr>
              <a:t>to</a:t>
            </a:r>
            <a:r>
              <a:rPr lang="es-ES" dirty="0">
                <a:ea typeface="+mn-lt"/>
                <a:cs typeface="+mn-lt"/>
              </a:rPr>
              <a:t> do </a:t>
            </a:r>
            <a:r>
              <a:rPr lang="es-ES" dirty="0" err="1">
                <a:ea typeface="+mn-lt"/>
                <a:cs typeface="+mn-lt"/>
              </a:rPr>
              <a:t>such</a:t>
            </a:r>
            <a:r>
              <a:rPr lang="es-ES" dirty="0">
                <a:ea typeface="+mn-lt"/>
                <a:cs typeface="+mn-lt"/>
              </a:rPr>
              <a:t> as a </a:t>
            </a:r>
            <a:r>
              <a:rPr lang="es-ES" dirty="0" err="1">
                <a:ea typeface="+mn-lt"/>
                <a:cs typeface="+mn-lt"/>
              </a:rPr>
              <a:t>change</a:t>
            </a:r>
            <a:r>
              <a:rPr lang="es-ES" dirty="0">
                <a:ea typeface="+mn-lt"/>
                <a:cs typeface="+mn-lt"/>
              </a:rPr>
              <a:t> in </a:t>
            </a:r>
            <a:r>
              <a:rPr lang="es-ES" dirty="0" err="1">
                <a:ea typeface="+mn-lt"/>
                <a:cs typeface="+mn-lt"/>
              </a:rPr>
              <a:t>the</a:t>
            </a:r>
            <a:r>
              <a:rPr lang="es-ES" dirty="0">
                <a:ea typeface="+mn-lt"/>
                <a:cs typeface="+mn-lt"/>
              </a:rPr>
              <a:t> </a:t>
            </a:r>
            <a:r>
              <a:rPr lang="es-ES" dirty="0" err="1">
                <a:ea typeface="+mn-lt"/>
                <a:cs typeface="+mn-lt"/>
              </a:rPr>
              <a:t>sound</a:t>
            </a:r>
            <a:r>
              <a:rPr lang="es-ES" dirty="0">
                <a:ea typeface="+mn-lt"/>
                <a:cs typeface="+mn-lt"/>
              </a:rPr>
              <a:t>, </a:t>
            </a:r>
            <a:r>
              <a:rPr lang="es-ES" dirty="0" err="1">
                <a:ea typeface="+mn-lt"/>
                <a:cs typeface="+mn-lt"/>
              </a:rPr>
              <a:t>its</a:t>
            </a:r>
            <a:r>
              <a:rPr lang="es-ES" dirty="0">
                <a:ea typeface="+mn-lt"/>
                <a:cs typeface="+mn-lt"/>
              </a:rPr>
              <a:t> pitch </a:t>
            </a:r>
            <a:r>
              <a:rPr lang="es-ES" dirty="0" err="1">
                <a:ea typeface="+mn-lt"/>
                <a:cs typeface="+mn-lt"/>
              </a:rPr>
              <a:t>loudness</a:t>
            </a:r>
            <a:r>
              <a:rPr lang="es-ES" dirty="0">
                <a:ea typeface="+mn-lt"/>
                <a:cs typeface="+mn-lt"/>
              </a:rPr>
              <a:t> </a:t>
            </a:r>
            <a:r>
              <a:rPr lang="es-ES" dirty="0" err="1">
                <a:ea typeface="+mn-lt"/>
                <a:cs typeface="+mn-lt"/>
              </a:rPr>
              <a:t>etc</a:t>
            </a:r>
            <a:r>
              <a:rPr lang="es-ES" dirty="0">
                <a:ea typeface="+mn-lt"/>
                <a:cs typeface="+mn-lt"/>
              </a:rPr>
              <a:t>… </a:t>
            </a:r>
            <a:r>
              <a:rPr lang="es-ES" dirty="0" err="1">
                <a:ea typeface="+mn-lt"/>
                <a:cs typeface="+mn-lt"/>
              </a:rPr>
              <a:t>It</a:t>
            </a:r>
            <a:r>
              <a:rPr lang="es-ES" dirty="0">
                <a:ea typeface="+mn-lt"/>
                <a:cs typeface="+mn-lt"/>
              </a:rPr>
              <a:t> </a:t>
            </a:r>
            <a:r>
              <a:rPr lang="es-ES" dirty="0" err="1">
                <a:ea typeface="+mn-lt"/>
                <a:cs typeface="+mn-lt"/>
              </a:rPr>
              <a:t>may</a:t>
            </a:r>
            <a:r>
              <a:rPr lang="es-ES" dirty="0">
                <a:ea typeface="+mn-lt"/>
                <a:cs typeface="+mn-lt"/>
              </a:rPr>
              <a:t> </a:t>
            </a:r>
            <a:r>
              <a:rPr lang="es-ES" dirty="0" err="1">
                <a:ea typeface="+mn-lt"/>
                <a:cs typeface="+mn-lt"/>
              </a:rPr>
              <a:t>involve</a:t>
            </a:r>
            <a:r>
              <a:rPr lang="es-ES" dirty="0">
                <a:ea typeface="+mn-lt"/>
                <a:cs typeface="+mn-lt"/>
              </a:rPr>
              <a:t> as </a:t>
            </a:r>
            <a:r>
              <a:rPr lang="es-ES" dirty="0" err="1">
                <a:ea typeface="+mn-lt"/>
                <a:cs typeface="+mn-lt"/>
              </a:rPr>
              <a:t>well</a:t>
            </a:r>
            <a:r>
              <a:rPr lang="es-ES" dirty="0">
                <a:ea typeface="+mn-lt"/>
                <a:cs typeface="+mn-lt"/>
              </a:rPr>
              <a:t> </a:t>
            </a:r>
            <a:r>
              <a:rPr lang="es-ES" dirty="0" err="1">
                <a:ea typeface="+mn-lt"/>
                <a:cs typeface="+mn-lt"/>
              </a:rPr>
              <a:t>events</a:t>
            </a:r>
            <a:r>
              <a:rPr lang="es-ES" dirty="0">
                <a:ea typeface="+mn-lt"/>
                <a:cs typeface="+mn-lt"/>
              </a:rPr>
              <a:t> </a:t>
            </a:r>
            <a:r>
              <a:rPr lang="es-ES" dirty="0" err="1">
                <a:ea typeface="+mn-lt"/>
                <a:cs typeface="+mn-lt"/>
              </a:rPr>
              <a:t>that</a:t>
            </a:r>
            <a:r>
              <a:rPr lang="es-ES" dirty="0">
                <a:ea typeface="+mn-lt"/>
                <a:cs typeface="+mn-lt"/>
              </a:rPr>
              <a:t> </a:t>
            </a:r>
            <a:r>
              <a:rPr lang="es-ES" dirty="0" err="1">
                <a:ea typeface="+mn-lt"/>
                <a:cs typeface="+mn-lt"/>
              </a:rPr>
              <a:t>aren’t</a:t>
            </a:r>
            <a:r>
              <a:rPr lang="es-ES" dirty="0">
                <a:ea typeface="+mn-lt"/>
                <a:cs typeface="+mn-lt"/>
              </a:rPr>
              <a:t> </a:t>
            </a:r>
            <a:r>
              <a:rPr lang="es-ES" dirty="0" err="1">
                <a:ea typeface="+mn-lt"/>
                <a:cs typeface="+mn-lt"/>
              </a:rPr>
              <a:t>related</a:t>
            </a:r>
            <a:r>
              <a:rPr lang="es-ES" dirty="0">
                <a:ea typeface="+mn-lt"/>
                <a:cs typeface="+mn-lt"/>
              </a:rPr>
              <a:t> </a:t>
            </a:r>
            <a:r>
              <a:rPr lang="es-ES" dirty="0" err="1">
                <a:ea typeface="+mn-lt"/>
                <a:cs typeface="+mn-lt"/>
              </a:rPr>
              <a:t>to</a:t>
            </a:r>
            <a:r>
              <a:rPr lang="es-ES" dirty="0">
                <a:ea typeface="+mn-lt"/>
                <a:cs typeface="+mn-lt"/>
              </a:rPr>
              <a:t> </a:t>
            </a:r>
            <a:r>
              <a:rPr lang="es-ES" dirty="0" err="1">
                <a:ea typeface="+mn-lt"/>
                <a:cs typeface="+mn-lt"/>
              </a:rPr>
              <a:t>sound</a:t>
            </a:r>
            <a:r>
              <a:rPr lang="es-ES" dirty="0">
                <a:ea typeface="+mn-lt"/>
                <a:cs typeface="+mn-lt"/>
              </a:rPr>
              <a:t> and </a:t>
            </a:r>
            <a:r>
              <a:rPr lang="es-ES" dirty="0" err="1">
                <a:ea typeface="+mn-lt"/>
                <a:cs typeface="+mn-lt"/>
              </a:rPr>
              <a:t>internal</a:t>
            </a:r>
            <a:r>
              <a:rPr lang="es-ES" dirty="0">
                <a:ea typeface="+mn-lt"/>
                <a:cs typeface="+mn-lt"/>
              </a:rPr>
              <a:t> </a:t>
            </a:r>
            <a:r>
              <a:rPr lang="es-ES" dirty="0" err="1">
                <a:ea typeface="+mn-lt"/>
                <a:cs typeface="+mn-lt"/>
              </a:rPr>
              <a:t>actions</a:t>
            </a:r>
            <a:r>
              <a:rPr lang="es-ES" dirty="0">
                <a:ea typeface="+mn-lt"/>
                <a:cs typeface="+mn-lt"/>
              </a:rPr>
              <a:t> </a:t>
            </a:r>
            <a:r>
              <a:rPr lang="es-ES" dirty="0" err="1">
                <a:ea typeface="+mn-lt"/>
                <a:cs typeface="+mn-lt"/>
              </a:rPr>
              <a:t>involving</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system</a:t>
            </a:r>
            <a:r>
              <a:rPr lang="es-ES" dirty="0">
                <a:ea typeface="+mn-lt"/>
                <a:cs typeface="+mn-lt"/>
              </a:rPr>
              <a:t> </a:t>
            </a:r>
            <a:r>
              <a:rPr lang="es-ES" dirty="0" err="1">
                <a:ea typeface="+mn-lt"/>
                <a:cs typeface="+mn-lt"/>
              </a:rPr>
              <a:t>itself</a:t>
            </a:r>
            <a:r>
              <a:rPr lang="es-ES" dirty="0">
                <a:ea typeface="+mn-lt"/>
                <a:cs typeface="+mn-lt"/>
              </a:rPr>
              <a:t> and </a:t>
            </a:r>
            <a:r>
              <a:rPr lang="es-ES" dirty="0" err="1">
                <a:ea typeface="+mn-lt"/>
                <a:cs typeface="+mn-lt"/>
              </a:rPr>
              <a:t>not</a:t>
            </a:r>
            <a:r>
              <a:rPr lang="es-ES" dirty="0">
                <a:ea typeface="+mn-lt"/>
                <a:cs typeface="+mn-lt"/>
              </a:rPr>
              <a:t> </a:t>
            </a:r>
            <a:r>
              <a:rPr lang="es-ES" dirty="0" err="1">
                <a:ea typeface="+mn-lt"/>
                <a:cs typeface="+mn-lt"/>
              </a:rPr>
              <a:t>with</a:t>
            </a:r>
            <a:r>
              <a:rPr lang="es-ES" dirty="0">
                <a:ea typeface="+mn-lt"/>
                <a:cs typeface="+mn-lt"/>
              </a:rPr>
              <a:t> </a:t>
            </a:r>
            <a:r>
              <a:rPr lang="es-ES" dirty="0" err="1">
                <a:ea typeface="+mn-lt"/>
                <a:cs typeface="+mn-lt"/>
              </a:rPr>
              <a:t>external</a:t>
            </a:r>
            <a:r>
              <a:rPr lang="es-ES" dirty="0">
                <a:ea typeface="+mn-lt"/>
                <a:cs typeface="+mn-lt"/>
              </a:rPr>
              <a:t> performances. </a:t>
            </a:r>
            <a:endParaRPr lang="es-ES"/>
          </a:p>
          <a:p>
            <a:r>
              <a:rPr lang="es-ES" dirty="0">
                <a:ea typeface="+mn-lt"/>
                <a:cs typeface="+mn-lt"/>
              </a:rPr>
              <a:t>A </a:t>
            </a:r>
            <a:r>
              <a:rPr lang="es-ES" dirty="0" err="1">
                <a:ea typeface="+mn-lt"/>
                <a:cs typeface="+mn-lt"/>
              </a:rPr>
              <a:t>possible</a:t>
            </a:r>
            <a:r>
              <a:rPr lang="es-ES" dirty="0">
                <a:ea typeface="+mn-lt"/>
                <a:cs typeface="+mn-lt"/>
              </a:rPr>
              <a:t> </a:t>
            </a:r>
            <a:r>
              <a:rPr lang="es-ES" dirty="0" err="1">
                <a:ea typeface="+mn-lt"/>
                <a:cs typeface="+mn-lt"/>
              </a:rPr>
              <a:t>message</a:t>
            </a:r>
            <a:r>
              <a:rPr lang="es-ES" dirty="0">
                <a:ea typeface="+mn-lt"/>
                <a:cs typeface="+mn-lt"/>
              </a:rPr>
              <a:t> </a:t>
            </a:r>
            <a:r>
              <a:rPr lang="es-ES" dirty="0" err="1">
                <a:ea typeface="+mn-lt"/>
                <a:cs typeface="+mn-lt"/>
              </a:rPr>
              <a:t>is</a:t>
            </a:r>
            <a:r>
              <a:rPr lang="es-ES" dirty="0">
                <a:ea typeface="+mn-lt"/>
                <a:cs typeface="+mn-lt"/>
              </a:rPr>
              <a:t>: “Note </a:t>
            </a:r>
            <a:r>
              <a:rPr lang="es-ES" dirty="0" err="1">
                <a:ea typeface="+mn-lt"/>
                <a:cs typeface="+mn-lt"/>
              </a:rPr>
              <a:t>On</a:t>
            </a:r>
            <a:r>
              <a:rPr lang="es-ES" dirty="0">
                <a:ea typeface="+mn-lt"/>
                <a:cs typeface="+mn-lt"/>
              </a:rPr>
              <a:t>”, </a:t>
            </a:r>
            <a:r>
              <a:rPr lang="es-ES" dirty="0" err="1">
                <a:ea typeface="+mn-lt"/>
                <a:cs typeface="+mn-lt"/>
              </a:rPr>
              <a:t>which</a:t>
            </a:r>
            <a:r>
              <a:rPr lang="es-ES" dirty="0">
                <a:ea typeface="+mn-lt"/>
                <a:cs typeface="+mn-lt"/>
              </a:rPr>
              <a:t> </a:t>
            </a:r>
            <a:r>
              <a:rPr lang="es-ES" dirty="0" err="1">
                <a:ea typeface="+mn-lt"/>
                <a:cs typeface="+mn-lt"/>
              </a:rPr>
              <a:t>marks</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beggining</a:t>
            </a:r>
            <a:r>
              <a:rPr lang="es-ES" dirty="0">
                <a:ea typeface="+mn-lt"/>
                <a:cs typeface="+mn-lt"/>
              </a:rPr>
              <a:t> </a:t>
            </a:r>
            <a:r>
              <a:rPr lang="es-ES" dirty="0" err="1">
                <a:ea typeface="+mn-lt"/>
                <a:cs typeface="+mn-lt"/>
              </a:rPr>
              <a:t>of</a:t>
            </a:r>
            <a:r>
              <a:rPr lang="es-ES" dirty="0">
                <a:ea typeface="+mn-lt"/>
                <a:cs typeface="+mn-lt"/>
              </a:rPr>
              <a:t> </a:t>
            </a:r>
            <a:r>
              <a:rPr lang="es-ES" dirty="0" err="1">
                <a:ea typeface="+mn-lt"/>
                <a:cs typeface="+mn-lt"/>
              </a:rPr>
              <a:t>the</a:t>
            </a:r>
            <a:r>
              <a:rPr lang="es-ES" dirty="0">
                <a:ea typeface="+mn-lt"/>
                <a:cs typeface="+mn-lt"/>
              </a:rPr>
              <a:t> note, “</a:t>
            </a:r>
            <a:r>
              <a:rPr lang="es-ES" dirty="0" err="1">
                <a:ea typeface="+mn-lt"/>
                <a:cs typeface="+mn-lt"/>
              </a:rPr>
              <a:t>Velocity</a:t>
            </a:r>
            <a:r>
              <a:rPr lang="es-ES" dirty="0">
                <a:ea typeface="+mn-lt"/>
                <a:cs typeface="+mn-lt"/>
              </a:rPr>
              <a:t>” </a:t>
            </a:r>
            <a:r>
              <a:rPr lang="es-ES" dirty="0" err="1">
                <a:ea typeface="+mn-lt"/>
                <a:cs typeface="+mn-lt"/>
              </a:rPr>
              <a:t>which</a:t>
            </a:r>
            <a:r>
              <a:rPr lang="es-ES" dirty="0">
                <a:ea typeface="+mn-lt"/>
                <a:cs typeface="+mn-lt"/>
              </a:rPr>
              <a:t> defines </a:t>
            </a:r>
            <a:r>
              <a:rPr lang="es-ES" dirty="0" err="1">
                <a:ea typeface="+mn-lt"/>
                <a:cs typeface="+mn-lt"/>
              </a:rPr>
              <a:t>the</a:t>
            </a:r>
            <a:r>
              <a:rPr lang="es-ES" dirty="0">
                <a:ea typeface="+mn-lt"/>
                <a:cs typeface="+mn-lt"/>
              </a:rPr>
              <a:t> </a:t>
            </a:r>
            <a:r>
              <a:rPr lang="es-ES" dirty="0" err="1">
                <a:ea typeface="+mn-lt"/>
                <a:cs typeface="+mn-lt"/>
              </a:rPr>
              <a:t>loudness</a:t>
            </a:r>
            <a:r>
              <a:rPr lang="es-ES" dirty="0">
                <a:ea typeface="+mn-lt"/>
                <a:cs typeface="+mn-lt"/>
              </a:rPr>
              <a:t> </a:t>
            </a:r>
            <a:r>
              <a:rPr lang="es-ES" dirty="0" err="1">
                <a:ea typeface="+mn-lt"/>
                <a:cs typeface="+mn-lt"/>
              </a:rPr>
              <a:t>of</a:t>
            </a:r>
            <a:r>
              <a:rPr lang="es-ES" dirty="0">
                <a:ea typeface="+mn-lt"/>
                <a:cs typeface="+mn-lt"/>
              </a:rPr>
              <a:t> </a:t>
            </a:r>
            <a:r>
              <a:rPr lang="es-ES" dirty="0" err="1">
                <a:ea typeface="+mn-lt"/>
                <a:cs typeface="+mn-lt"/>
              </a:rPr>
              <a:t>the</a:t>
            </a:r>
            <a:r>
              <a:rPr lang="es-ES" dirty="0">
                <a:ea typeface="+mn-lt"/>
                <a:cs typeface="+mn-lt"/>
              </a:rPr>
              <a:t> note in </a:t>
            </a:r>
            <a:r>
              <a:rPr lang="es-ES" dirty="0" err="1">
                <a:ea typeface="+mn-lt"/>
                <a:cs typeface="+mn-lt"/>
              </a:rPr>
              <a:t>relation</a:t>
            </a:r>
            <a:r>
              <a:rPr lang="es-ES" dirty="0">
                <a:ea typeface="+mn-lt"/>
                <a:cs typeface="+mn-lt"/>
              </a:rPr>
              <a:t> </a:t>
            </a:r>
            <a:r>
              <a:rPr lang="es-ES" dirty="0" err="1">
                <a:ea typeface="+mn-lt"/>
                <a:cs typeface="+mn-lt"/>
              </a:rPr>
              <a:t>with</a:t>
            </a:r>
            <a:r>
              <a:rPr lang="es-ES" dirty="0">
                <a:ea typeface="+mn-lt"/>
                <a:cs typeface="+mn-lt"/>
              </a:rPr>
              <a:t> </a:t>
            </a:r>
            <a:r>
              <a:rPr lang="es-ES" dirty="0" err="1">
                <a:ea typeface="+mn-lt"/>
                <a:cs typeface="+mn-lt"/>
              </a:rPr>
              <a:t>others</a:t>
            </a:r>
            <a:r>
              <a:rPr lang="es-ES" dirty="0">
                <a:ea typeface="+mn-lt"/>
                <a:cs typeface="+mn-lt"/>
              </a:rPr>
              <a:t>.</a:t>
            </a:r>
            <a:endParaRPr lang="es-ES" dirty="0"/>
          </a:p>
          <a:p>
            <a:r>
              <a:rPr lang="es-ES" dirty="0" err="1">
                <a:ea typeface="+mn-lt"/>
                <a:cs typeface="+mn-lt"/>
              </a:rPr>
              <a:t>These</a:t>
            </a:r>
            <a:r>
              <a:rPr lang="es-ES" dirty="0">
                <a:ea typeface="+mn-lt"/>
                <a:cs typeface="+mn-lt"/>
              </a:rPr>
              <a:t> </a:t>
            </a:r>
            <a:r>
              <a:rPr lang="es-ES" dirty="0" err="1">
                <a:ea typeface="+mn-lt"/>
                <a:cs typeface="+mn-lt"/>
              </a:rPr>
              <a:t>messages</a:t>
            </a:r>
            <a:r>
              <a:rPr lang="es-ES" dirty="0">
                <a:ea typeface="+mn-lt"/>
                <a:cs typeface="+mn-lt"/>
              </a:rPr>
              <a:t> </a:t>
            </a:r>
            <a:r>
              <a:rPr lang="es-ES" dirty="0" err="1">
                <a:ea typeface="+mn-lt"/>
                <a:cs typeface="+mn-lt"/>
              </a:rPr>
              <a:t>aren´t</a:t>
            </a:r>
            <a:r>
              <a:rPr lang="es-ES" dirty="0">
                <a:ea typeface="+mn-lt"/>
                <a:cs typeface="+mn-lt"/>
              </a:rPr>
              <a:t> </a:t>
            </a:r>
            <a:r>
              <a:rPr lang="es-ES" dirty="0" err="1">
                <a:ea typeface="+mn-lt"/>
                <a:cs typeface="+mn-lt"/>
              </a:rPr>
              <a:t>only</a:t>
            </a:r>
            <a:r>
              <a:rPr lang="es-ES" dirty="0">
                <a:ea typeface="+mn-lt"/>
                <a:cs typeface="+mn-lt"/>
              </a:rPr>
              <a:t> </a:t>
            </a:r>
            <a:r>
              <a:rPr lang="es-ES" dirty="0" err="1">
                <a:ea typeface="+mn-lt"/>
                <a:cs typeface="+mn-lt"/>
              </a:rPr>
              <a:t>about</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sound</a:t>
            </a:r>
            <a:r>
              <a:rPr lang="es-ES" dirty="0">
                <a:ea typeface="+mn-lt"/>
                <a:cs typeface="+mn-lt"/>
              </a:rPr>
              <a:t>, </a:t>
            </a:r>
            <a:r>
              <a:rPr lang="es-ES" dirty="0" err="1">
                <a:ea typeface="+mn-lt"/>
                <a:cs typeface="+mn-lt"/>
              </a:rPr>
              <a:t>since</a:t>
            </a:r>
            <a:r>
              <a:rPr lang="es-ES" dirty="0">
                <a:ea typeface="+mn-lt"/>
                <a:cs typeface="+mn-lt"/>
              </a:rPr>
              <a:t> </a:t>
            </a:r>
            <a:r>
              <a:rPr lang="es-ES" dirty="0" err="1">
                <a:ea typeface="+mn-lt"/>
                <a:cs typeface="+mn-lt"/>
              </a:rPr>
              <a:t>there</a:t>
            </a:r>
            <a:r>
              <a:rPr lang="es-ES" dirty="0">
                <a:ea typeface="+mn-lt"/>
                <a:cs typeface="+mn-lt"/>
              </a:rPr>
              <a:t> are </a:t>
            </a:r>
            <a:r>
              <a:rPr lang="es-ES" dirty="0" err="1">
                <a:ea typeface="+mn-lt"/>
                <a:cs typeface="+mn-lt"/>
              </a:rPr>
              <a:t>extensions</a:t>
            </a:r>
            <a:r>
              <a:rPr lang="es-ES" dirty="0">
                <a:ea typeface="+mn-lt"/>
                <a:cs typeface="+mn-lt"/>
              </a:rPr>
              <a:t> </a:t>
            </a:r>
            <a:r>
              <a:rPr lang="es-ES" dirty="0" err="1">
                <a:ea typeface="+mn-lt"/>
                <a:cs typeface="+mn-lt"/>
              </a:rPr>
              <a:t>for</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messages</a:t>
            </a:r>
            <a:r>
              <a:rPr lang="es-ES" dirty="0">
                <a:ea typeface="+mn-lt"/>
                <a:cs typeface="+mn-lt"/>
              </a:rPr>
              <a:t> </a:t>
            </a:r>
            <a:r>
              <a:rPr lang="es-ES" dirty="0" err="1">
                <a:ea typeface="+mn-lt"/>
                <a:cs typeface="+mn-lt"/>
              </a:rPr>
              <a:t>that</a:t>
            </a:r>
            <a:r>
              <a:rPr lang="es-ES" dirty="0">
                <a:ea typeface="+mn-lt"/>
                <a:cs typeface="+mn-lt"/>
              </a:rPr>
              <a:t> </a:t>
            </a:r>
            <a:r>
              <a:rPr lang="es-ES" dirty="0" err="1">
                <a:ea typeface="+mn-lt"/>
                <a:cs typeface="+mn-lt"/>
              </a:rPr>
              <a:t>include</a:t>
            </a:r>
            <a:r>
              <a:rPr lang="es-ES" dirty="0">
                <a:ea typeface="+mn-lt"/>
                <a:cs typeface="+mn-lt"/>
              </a:rPr>
              <a:t> MIDI machine control and MIDI show control, </a:t>
            </a:r>
            <a:r>
              <a:rPr lang="es-ES" dirty="0" err="1">
                <a:ea typeface="+mn-lt"/>
                <a:cs typeface="+mn-lt"/>
              </a:rPr>
              <a:t>which</a:t>
            </a:r>
            <a:r>
              <a:rPr lang="es-ES" dirty="0">
                <a:ea typeface="+mn-lt"/>
                <a:cs typeface="+mn-lt"/>
              </a:rPr>
              <a:t> can control </a:t>
            </a:r>
            <a:r>
              <a:rPr lang="es-ES" dirty="0" err="1">
                <a:ea typeface="+mn-lt"/>
                <a:cs typeface="+mn-lt"/>
              </a:rPr>
              <a:t>the</a:t>
            </a:r>
            <a:r>
              <a:rPr lang="es-ES" dirty="0">
                <a:ea typeface="+mn-lt"/>
                <a:cs typeface="+mn-lt"/>
              </a:rPr>
              <a:t> </a:t>
            </a:r>
            <a:r>
              <a:rPr lang="es-ES" dirty="0" err="1">
                <a:ea typeface="+mn-lt"/>
                <a:cs typeface="+mn-lt"/>
              </a:rPr>
              <a:t>stage´s</a:t>
            </a:r>
            <a:r>
              <a:rPr lang="es-ES" dirty="0">
                <a:ea typeface="+mn-lt"/>
                <a:cs typeface="+mn-lt"/>
              </a:rPr>
              <a:t> </a:t>
            </a:r>
            <a:r>
              <a:rPr lang="es-ES" dirty="0" err="1">
                <a:ea typeface="+mn-lt"/>
                <a:cs typeface="+mn-lt"/>
              </a:rPr>
              <a:t>lights</a:t>
            </a:r>
            <a:r>
              <a:rPr lang="es-ES" dirty="0">
                <a:ea typeface="+mn-lt"/>
                <a:cs typeface="+mn-lt"/>
              </a:rPr>
              <a:t>, </a:t>
            </a:r>
            <a:r>
              <a:rPr lang="es-ES" dirty="0" err="1">
                <a:ea typeface="+mn-lt"/>
                <a:cs typeface="+mn-lt"/>
              </a:rPr>
              <a:t>smoke</a:t>
            </a:r>
            <a:r>
              <a:rPr lang="es-ES" dirty="0">
                <a:ea typeface="+mn-lt"/>
                <a:cs typeface="+mn-lt"/>
              </a:rPr>
              <a:t> machines and </a:t>
            </a:r>
            <a:r>
              <a:rPr lang="es-ES" dirty="0" err="1">
                <a:ea typeface="+mn-lt"/>
                <a:cs typeface="+mn-lt"/>
              </a:rPr>
              <a:t>other</a:t>
            </a:r>
            <a:r>
              <a:rPr lang="es-ES" dirty="0">
                <a:ea typeface="+mn-lt"/>
                <a:cs typeface="+mn-lt"/>
              </a:rPr>
              <a:t> </a:t>
            </a:r>
            <a:r>
              <a:rPr lang="es-ES" dirty="0" err="1">
                <a:ea typeface="+mn-lt"/>
                <a:cs typeface="+mn-lt"/>
              </a:rPr>
              <a:t>effects</a:t>
            </a:r>
            <a:r>
              <a:rPr lang="es-ES" dirty="0">
                <a:ea typeface="+mn-lt"/>
                <a:cs typeface="+mn-lt"/>
              </a:rPr>
              <a:t>. </a:t>
            </a:r>
            <a:endParaRPr lang="es-ES" dirty="0"/>
          </a:p>
          <a:p>
            <a:endParaRPr lang="es-ES" dirty="0"/>
          </a:p>
        </p:txBody>
      </p:sp>
    </p:spTree>
    <p:extLst>
      <p:ext uri="{BB962C8B-B14F-4D97-AF65-F5344CB8AC3E}">
        <p14:creationId xmlns:p14="http://schemas.microsoft.com/office/powerpoint/2010/main" val="370252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37190-DEDB-4F6B-872B-C47A723E42E5}"/>
              </a:ext>
            </a:extLst>
          </p:cNvPr>
          <p:cNvSpPr>
            <a:spLocks noGrp="1"/>
          </p:cNvSpPr>
          <p:nvPr>
            <p:ph type="title"/>
          </p:nvPr>
        </p:nvSpPr>
        <p:spPr/>
        <p:txBody>
          <a:bodyPr/>
          <a:lstStyle/>
          <a:p>
            <a:r>
              <a:rPr lang="es-ES" dirty="0" err="1"/>
              <a:t>Types</a:t>
            </a:r>
            <a:r>
              <a:rPr lang="es-ES" dirty="0"/>
              <a:t> </a:t>
            </a:r>
            <a:r>
              <a:rPr lang="es-ES" dirty="0" err="1"/>
              <a:t>of</a:t>
            </a:r>
            <a:r>
              <a:rPr lang="es-ES" dirty="0"/>
              <a:t> </a:t>
            </a:r>
            <a:r>
              <a:rPr lang="es-ES" dirty="0" err="1"/>
              <a:t>Messages</a:t>
            </a:r>
          </a:p>
        </p:txBody>
      </p:sp>
      <p:sp>
        <p:nvSpPr>
          <p:cNvPr id="3" name="Marcador de contenido 2">
            <a:extLst>
              <a:ext uri="{FF2B5EF4-FFF2-40B4-BE49-F238E27FC236}">
                <a16:creationId xmlns:a16="http://schemas.microsoft.com/office/drawing/2014/main" id="{EEEEF6FD-BDA4-4443-BD87-61AEB296455A}"/>
              </a:ext>
            </a:extLst>
          </p:cNvPr>
          <p:cNvSpPr>
            <a:spLocks noGrp="1"/>
          </p:cNvSpPr>
          <p:nvPr>
            <p:ph idx="1"/>
          </p:nvPr>
        </p:nvSpPr>
        <p:spPr/>
        <p:txBody>
          <a:bodyPr vert="horz" lIns="91440" tIns="45720" rIns="91440" bIns="45720" rtlCol="0" anchor="t">
            <a:normAutofit/>
          </a:bodyPr>
          <a:lstStyle/>
          <a:p>
            <a:r>
              <a:rPr lang="es-ES" dirty="0">
                <a:ea typeface="+mn-lt"/>
                <a:cs typeface="+mn-lt"/>
              </a:rPr>
              <a:t>Note </a:t>
            </a:r>
            <a:r>
              <a:rPr lang="es-ES" dirty="0" err="1">
                <a:ea typeface="+mn-lt"/>
                <a:cs typeface="+mn-lt"/>
              </a:rPr>
              <a:t>on</a:t>
            </a:r>
            <a:r>
              <a:rPr lang="es-ES" dirty="0">
                <a:ea typeface="+mn-lt"/>
                <a:cs typeface="+mn-lt"/>
              </a:rPr>
              <a:t>/off: </a:t>
            </a:r>
            <a:r>
              <a:rPr lang="es-ES" dirty="0" err="1">
                <a:ea typeface="+mn-lt"/>
                <a:cs typeface="+mn-lt"/>
              </a:rPr>
              <a:t>Orders</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start</a:t>
            </a:r>
            <a:r>
              <a:rPr lang="es-ES" dirty="0">
                <a:ea typeface="+mn-lt"/>
                <a:cs typeface="+mn-lt"/>
              </a:rPr>
              <a:t> </a:t>
            </a:r>
            <a:r>
              <a:rPr lang="es-ES" dirty="0" err="1">
                <a:ea typeface="+mn-lt"/>
                <a:cs typeface="+mn-lt"/>
              </a:rPr>
              <a:t>of</a:t>
            </a:r>
            <a:r>
              <a:rPr lang="es-ES" dirty="0">
                <a:ea typeface="+mn-lt"/>
                <a:cs typeface="+mn-lt"/>
              </a:rPr>
              <a:t> </a:t>
            </a:r>
            <a:r>
              <a:rPr lang="es-ES" dirty="0" err="1">
                <a:ea typeface="+mn-lt"/>
                <a:cs typeface="+mn-lt"/>
              </a:rPr>
              <a:t>the</a:t>
            </a:r>
            <a:r>
              <a:rPr lang="es-ES" dirty="0">
                <a:ea typeface="+mn-lt"/>
                <a:cs typeface="+mn-lt"/>
              </a:rPr>
              <a:t> note.</a:t>
            </a:r>
            <a:endParaRPr lang="es-ES" dirty="0"/>
          </a:p>
          <a:p>
            <a:r>
              <a:rPr lang="es-ES" dirty="0">
                <a:ea typeface="+mn-lt"/>
                <a:cs typeface="+mn-lt"/>
              </a:rPr>
              <a:t>Pitch Bend: </a:t>
            </a:r>
            <a:r>
              <a:rPr lang="es-ES" dirty="0" err="1">
                <a:ea typeface="+mn-lt"/>
                <a:cs typeface="+mn-lt"/>
              </a:rPr>
              <a:t>Orders</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sliding</a:t>
            </a:r>
            <a:r>
              <a:rPr lang="es-ES" dirty="0">
                <a:ea typeface="+mn-lt"/>
                <a:cs typeface="+mn-lt"/>
              </a:rPr>
              <a:t>’ </a:t>
            </a:r>
            <a:r>
              <a:rPr lang="es-ES" dirty="0" err="1">
                <a:ea typeface="+mn-lt"/>
                <a:cs typeface="+mn-lt"/>
              </a:rPr>
              <a:t>of</a:t>
            </a:r>
            <a:r>
              <a:rPr lang="es-ES" dirty="0">
                <a:ea typeface="+mn-lt"/>
                <a:cs typeface="+mn-lt"/>
              </a:rPr>
              <a:t> notes up and </a:t>
            </a:r>
            <a:r>
              <a:rPr lang="es-ES" dirty="0" err="1">
                <a:ea typeface="+mn-lt"/>
                <a:cs typeface="+mn-lt"/>
              </a:rPr>
              <a:t>down</a:t>
            </a:r>
            <a:r>
              <a:rPr lang="es-ES" dirty="0">
                <a:ea typeface="+mn-lt"/>
                <a:cs typeface="+mn-lt"/>
              </a:rPr>
              <a:t>, as </a:t>
            </a:r>
            <a:r>
              <a:rPr lang="es-ES" dirty="0" err="1">
                <a:ea typeface="+mn-lt"/>
                <a:cs typeface="+mn-lt"/>
              </a:rPr>
              <a:t>with</a:t>
            </a:r>
            <a:r>
              <a:rPr lang="es-ES" dirty="0">
                <a:ea typeface="+mn-lt"/>
                <a:cs typeface="+mn-lt"/>
              </a:rPr>
              <a:t> </a:t>
            </a:r>
            <a:r>
              <a:rPr lang="es-ES" dirty="0" err="1">
                <a:ea typeface="+mn-lt"/>
                <a:cs typeface="+mn-lt"/>
              </a:rPr>
              <a:t>the</a:t>
            </a:r>
            <a:r>
              <a:rPr lang="es-ES" dirty="0">
                <a:ea typeface="+mn-lt"/>
                <a:cs typeface="+mn-lt"/>
              </a:rPr>
              <a:t> pitch </a:t>
            </a:r>
            <a:r>
              <a:rPr lang="es-ES" dirty="0" err="1">
                <a:ea typeface="+mn-lt"/>
                <a:cs typeface="+mn-lt"/>
              </a:rPr>
              <a:t>bend</a:t>
            </a:r>
            <a:r>
              <a:rPr lang="es-ES" dirty="0">
                <a:ea typeface="+mn-lt"/>
                <a:cs typeface="+mn-lt"/>
              </a:rPr>
              <a:t> </a:t>
            </a:r>
            <a:r>
              <a:rPr lang="es-ES" dirty="0" err="1">
                <a:ea typeface="+mn-lt"/>
                <a:cs typeface="+mn-lt"/>
              </a:rPr>
              <a:t>wheels</a:t>
            </a:r>
            <a:r>
              <a:rPr lang="es-ES" dirty="0">
                <a:ea typeface="+mn-lt"/>
                <a:cs typeface="+mn-lt"/>
              </a:rPr>
              <a:t>.</a:t>
            </a:r>
            <a:endParaRPr lang="es-ES" dirty="0"/>
          </a:p>
          <a:p>
            <a:r>
              <a:rPr lang="es-ES" dirty="0" err="1">
                <a:ea typeface="+mn-lt"/>
                <a:cs typeface="+mn-lt"/>
              </a:rPr>
              <a:t>Continuous</a:t>
            </a:r>
            <a:r>
              <a:rPr lang="es-ES" dirty="0">
                <a:ea typeface="+mn-lt"/>
                <a:cs typeface="+mn-lt"/>
              </a:rPr>
              <a:t> </a:t>
            </a:r>
            <a:r>
              <a:rPr lang="es-ES" dirty="0" err="1">
                <a:ea typeface="+mn-lt"/>
                <a:cs typeface="+mn-lt"/>
              </a:rPr>
              <a:t>Controller</a:t>
            </a:r>
            <a:r>
              <a:rPr lang="es-ES" dirty="0">
                <a:ea typeface="+mn-lt"/>
                <a:cs typeface="+mn-lt"/>
              </a:rPr>
              <a:t>: Modules </a:t>
            </a:r>
            <a:r>
              <a:rPr lang="es-ES" dirty="0" err="1">
                <a:ea typeface="+mn-lt"/>
                <a:cs typeface="+mn-lt"/>
              </a:rPr>
              <a:t>the</a:t>
            </a:r>
            <a:r>
              <a:rPr lang="es-ES" dirty="0">
                <a:ea typeface="+mn-lt"/>
                <a:cs typeface="+mn-lt"/>
              </a:rPr>
              <a:t> pitches </a:t>
            </a:r>
            <a:r>
              <a:rPr lang="es-ES" dirty="0" err="1">
                <a:ea typeface="+mn-lt"/>
                <a:cs typeface="+mn-lt"/>
              </a:rPr>
              <a:t>of</a:t>
            </a:r>
            <a:r>
              <a:rPr lang="es-ES" dirty="0">
                <a:ea typeface="+mn-lt"/>
                <a:cs typeface="+mn-lt"/>
              </a:rPr>
              <a:t> </a:t>
            </a:r>
            <a:r>
              <a:rPr lang="es-ES" dirty="0" err="1">
                <a:ea typeface="+mn-lt"/>
                <a:cs typeface="+mn-lt"/>
              </a:rPr>
              <a:t>the</a:t>
            </a:r>
            <a:r>
              <a:rPr lang="es-ES" dirty="0">
                <a:ea typeface="+mn-lt"/>
                <a:cs typeface="+mn-lt"/>
              </a:rPr>
              <a:t> notes, as </a:t>
            </a:r>
            <a:r>
              <a:rPr lang="es-ES" dirty="0" err="1">
                <a:ea typeface="+mn-lt"/>
                <a:cs typeface="+mn-lt"/>
              </a:rPr>
              <a:t>with</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violin</a:t>
            </a:r>
            <a:r>
              <a:rPr lang="es-ES" dirty="0">
                <a:ea typeface="+mn-lt"/>
                <a:cs typeface="+mn-lt"/>
              </a:rPr>
              <a:t> vibrato </a:t>
            </a:r>
            <a:r>
              <a:rPr lang="es-ES" dirty="0" err="1">
                <a:ea typeface="+mn-lt"/>
                <a:cs typeface="+mn-lt"/>
              </a:rPr>
              <a:t>sound</a:t>
            </a:r>
            <a:r>
              <a:rPr lang="es-ES" dirty="0">
                <a:ea typeface="+mn-lt"/>
                <a:cs typeface="+mn-lt"/>
              </a:rPr>
              <a:t>.</a:t>
            </a:r>
            <a:endParaRPr lang="es-ES" dirty="0"/>
          </a:p>
          <a:p>
            <a:r>
              <a:rPr lang="es-ES" dirty="0" err="1">
                <a:ea typeface="+mn-lt"/>
                <a:cs typeface="+mn-lt"/>
              </a:rPr>
              <a:t>Program</a:t>
            </a:r>
            <a:r>
              <a:rPr lang="es-ES" dirty="0">
                <a:ea typeface="+mn-lt"/>
                <a:cs typeface="+mn-lt"/>
              </a:rPr>
              <a:t> Change: </a:t>
            </a:r>
            <a:r>
              <a:rPr lang="es-ES" dirty="0" err="1">
                <a:ea typeface="+mn-lt"/>
                <a:cs typeface="+mn-lt"/>
              </a:rPr>
              <a:t>Changes</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instrument</a:t>
            </a:r>
            <a:r>
              <a:rPr lang="es-ES" dirty="0">
                <a:ea typeface="+mn-lt"/>
                <a:cs typeface="+mn-lt"/>
              </a:rPr>
              <a:t> </a:t>
            </a:r>
            <a:r>
              <a:rPr lang="es-ES" dirty="0" err="1">
                <a:ea typeface="+mn-lt"/>
                <a:cs typeface="+mn-lt"/>
              </a:rPr>
              <a:t>sound</a:t>
            </a:r>
            <a:r>
              <a:rPr lang="es-ES" dirty="0">
                <a:ea typeface="+mn-lt"/>
                <a:cs typeface="+mn-lt"/>
              </a:rPr>
              <a:t> </a:t>
            </a:r>
            <a:r>
              <a:rPr lang="es-ES" dirty="0" err="1">
                <a:ea typeface="+mn-lt"/>
                <a:cs typeface="+mn-lt"/>
              </a:rPr>
              <a:t>played</a:t>
            </a:r>
            <a:r>
              <a:rPr lang="es-ES" dirty="0">
                <a:ea typeface="+mn-lt"/>
                <a:cs typeface="+mn-lt"/>
              </a:rPr>
              <a:t>.</a:t>
            </a:r>
            <a:endParaRPr lang="es-ES" dirty="0"/>
          </a:p>
          <a:p>
            <a:r>
              <a:rPr lang="es-ES" dirty="0" err="1">
                <a:ea typeface="+mn-lt"/>
                <a:cs typeface="+mn-lt"/>
              </a:rPr>
              <a:t>Velocity</a:t>
            </a:r>
            <a:r>
              <a:rPr lang="es-ES" dirty="0">
                <a:ea typeface="+mn-lt"/>
                <a:cs typeface="+mn-lt"/>
              </a:rPr>
              <a:t>: </a:t>
            </a:r>
            <a:r>
              <a:rPr lang="es-ES" dirty="0" err="1">
                <a:ea typeface="+mn-lt"/>
                <a:cs typeface="+mn-lt"/>
              </a:rPr>
              <a:t>Changes</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loudness</a:t>
            </a:r>
            <a:r>
              <a:rPr lang="es-ES" dirty="0">
                <a:ea typeface="+mn-lt"/>
                <a:cs typeface="+mn-lt"/>
              </a:rPr>
              <a:t> </a:t>
            </a:r>
            <a:r>
              <a:rPr lang="es-ES" dirty="0" err="1">
                <a:ea typeface="+mn-lt"/>
                <a:cs typeface="+mn-lt"/>
              </a:rPr>
              <a:t>of</a:t>
            </a:r>
            <a:r>
              <a:rPr lang="es-ES" dirty="0">
                <a:ea typeface="+mn-lt"/>
                <a:cs typeface="+mn-lt"/>
              </a:rPr>
              <a:t> </a:t>
            </a:r>
            <a:r>
              <a:rPr lang="es-ES" dirty="0" err="1">
                <a:ea typeface="+mn-lt"/>
                <a:cs typeface="+mn-lt"/>
              </a:rPr>
              <a:t>the</a:t>
            </a:r>
            <a:r>
              <a:rPr lang="es-ES" dirty="0">
                <a:ea typeface="+mn-lt"/>
                <a:cs typeface="+mn-lt"/>
              </a:rPr>
              <a:t> note </a:t>
            </a:r>
            <a:r>
              <a:rPr lang="es-ES" dirty="0" err="1">
                <a:ea typeface="+mn-lt"/>
                <a:cs typeface="+mn-lt"/>
              </a:rPr>
              <a:t>played</a:t>
            </a:r>
            <a:r>
              <a:rPr lang="es-ES" dirty="0">
                <a:ea typeface="+mn-lt"/>
                <a:cs typeface="+mn-lt"/>
              </a:rPr>
              <a:t>.</a:t>
            </a:r>
            <a:endParaRPr lang="es-ES" dirty="0"/>
          </a:p>
          <a:p>
            <a:r>
              <a:rPr lang="es-ES" dirty="0">
                <a:ea typeface="+mn-lt"/>
                <a:cs typeface="+mn-lt"/>
              </a:rPr>
              <a:t>Bank </a:t>
            </a:r>
            <a:r>
              <a:rPr lang="es-ES" dirty="0" err="1">
                <a:ea typeface="+mn-lt"/>
                <a:cs typeface="+mn-lt"/>
              </a:rPr>
              <a:t>Select</a:t>
            </a:r>
            <a:r>
              <a:rPr lang="es-ES" dirty="0">
                <a:ea typeface="+mn-lt"/>
                <a:cs typeface="+mn-lt"/>
              </a:rPr>
              <a:t>: </a:t>
            </a:r>
            <a:r>
              <a:rPr lang="es-ES" dirty="0" err="1">
                <a:ea typeface="+mn-lt"/>
                <a:cs typeface="+mn-lt"/>
              </a:rPr>
              <a:t>Along</a:t>
            </a:r>
            <a:r>
              <a:rPr lang="es-ES" dirty="0">
                <a:ea typeface="+mn-lt"/>
                <a:cs typeface="+mn-lt"/>
              </a:rPr>
              <a:t> </a:t>
            </a:r>
            <a:r>
              <a:rPr lang="es-ES" dirty="0" err="1">
                <a:ea typeface="+mn-lt"/>
                <a:cs typeface="+mn-lt"/>
              </a:rPr>
              <a:t>with</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program</a:t>
            </a:r>
            <a:r>
              <a:rPr lang="es-ES" dirty="0">
                <a:ea typeface="+mn-lt"/>
                <a:cs typeface="+mn-lt"/>
              </a:rPr>
              <a:t> </a:t>
            </a:r>
            <a:r>
              <a:rPr lang="es-ES" dirty="0" err="1">
                <a:ea typeface="+mn-lt"/>
                <a:cs typeface="+mn-lt"/>
              </a:rPr>
              <a:t>change</a:t>
            </a:r>
            <a:r>
              <a:rPr lang="es-ES" dirty="0">
                <a:ea typeface="+mn-lt"/>
                <a:cs typeface="+mn-lt"/>
              </a:rPr>
              <a:t> </a:t>
            </a:r>
            <a:r>
              <a:rPr lang="es-ES" dirty="0" err="1">
                <a:ea typeface="+mn-lt"/>
                <a:cs typeface="+mn-lt"/>
              </a:rPr>
              <a:t>message</a:t>
            </a:r>
            <a:r>
              <a:rPr lang="es-ES" dirty="0">
                <a:ea typeface="+mn-lt"/>
                <a:cs typeface="+mn-lt"/>
              </a:rPr>
              <a:t> </a:t>
            </a:r>
            <a:r>
              <a:rPr lang="es-ES" dirty="0" err="1">
                <a:ea typeface="+mn-lt"/>
                <a:cs typeface="+mn-lt"/>
              </a:rPr>
              <a:t>it</a:t>
            </a:r>
            <a:r>
              <a:rPr lang="es-ES" dirty="0">
                <a:ea typeface="+mn-lt"/>
                <a:cs typeface="+mn-lt"/>
              </a:rPr>
              <a:t> </a:t>
            </a:r>
            <a:r>
              <a:rPr lang="es-ES" dirty="0" err="1">
                <a:ea typeface="+mn-lt"/>
                <a:cs typeface="+mn-lt"/>
              </a:rPr>
              <a:t>changes</a:t>
            </a:r>
            <a:r>
              <a:rPr lang="es-ES" dirty="0">
                <a:ea typeface="+mn-lt"/>
                <a:cs typeface="+mn-lt"/>
              </a:rPr>
              <a:t> </a:t>
            </a:r>
            <a:r>
              <a:rPr lang="es-ES" dirty="0" err="1">
                <a:ea typeface="+mn-lt"/>
                <a:cs typeface="+mn-lt"/>
              </a:rPr>
              <a:t>the</a:t>
            </a:r>
            <a:r>
              <a:rPr lang="es-ES" dirty="0">
                <a:ea typeface="+mn-lt"/>
                <a:cs typeface="+mn-lt"/>
              </a:rPr>
              <a:t> </a:t>
            </a:r>
            <a:r>
              <a:rPr lang="es-ES" dirty="0" err="1">
                <a:ea typeface="+mn-lt"/>
                <a:cs typeface="+mn-lt"/>
              </a:rPr>
              <a:t>instrument</a:t>
            </a:r>
            <a:r>
              <a:rPr lang="es-ES" dirty="0">
                <a:ea typeface="+mn-lt"/>
                <a:cs typeface="+mn-lt"/>
              </a:rPr>
              <a:t> </a:t>
            </a:r>
            <a:r>
              <a:rPr lang="es-ES" dirty="0" err="1">
                <a:ea typeface="+mn-lt"/>
                <a:cs typeface="+mn-lt"/>
              </a:rPr>
              <a:t>sound</a:t>
            </a:r>
            <a:r>
              <a:rPr lang="es-ES" dirty="0">
                <a:ea typeface="+mn-lt"/>
                <a:cs typeface="+mn-lt"/>
              </a:rPr>
              <a:t> </a:t>
            </a:r>
            <a:r>
              <a:rPr lang="es-ES" dirty="0" err="1">
                <a:ea typeface="+mn-lt"/>
                <a:cs typeface="+mn-lt"/>
              </a:rPr>
              <a:t>played</a:t>
            </a:r>
            <a:r>
              <a:rPr lang="es-ES" dirty="0">
                <a:ea typeface="+mn-lt"/>
                <a:cs typeface="+mn-lt"/>
              </a:rPr>
              <a:t>. </a:t>
            </a:r>
            <a:endParaRPr lang="es-ES" dirty="0"/>
          </a:p>
          <a:p>
            <a:endParaRPr lang="es-ES" dirty="0"/>
          </a:p>
        </p:txBody>
      </p:sp>
    </p:spTree>
    <p:extLst>
      <p:ext uri="{BB962C8B-B14F-4D97-AF65-F5344CB8AC3E}">
        <p14:creationId xmlns:p14="http://schemas.microsoft.com/office/powerpoint/2010/main" val="3254084452"/>
      </p:ext>
    </p:extLst>
  </p:cSld>
  <p:clrMapOvr>
    <a:masterClrMapping/>
  </p:clrMapOvr>
</p:sld>
</file>

<file path=ppt/theme/theme1.xml><?xml version="1.0" encoding="utf-8"?>
<a:theme xmlns:a="http://schemas.openxmlformats.org/drawingml/2006/main" name="Bas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otalTime>23</TotalTime>
  <Words>1022</Words>
  <Application>Microsoft Macintosh PowerPoint</Application>
  <PresentationFormat>Panorámica</PresentationFormat>
  <Paragraphs>45</Paragraphs>
  <Slides>14</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14</vt:i4>
      </vt:variant>
    </vt:vector>
  </HeadingPairs>
  <TitlesOfParts>
    <vt:vector size="16" baseType="lpstr">
      <vt:lpstr>Corbel</vt:lpstr>
      <vt:lpstr>Base</vt:lpstr>
      <vt:lpstr>Musical Instrument Digital Interface</vt:lpstr>
      <vt:lpstr>What is MIDI?</vt:lpstr>
      <vt:lpstr>According to Experts</vt:lpstr>
      <vt:lpstr>Why use MIDI? </vt:lpstr>
      <vt:lpstr>MIDI Instruments </vt:lpstr>
      <vt:lpstr>MIDI Controlers </vt:lpstr>
      <vt:lpstr>Midi messages &amp; A brief history of midi</vt:lpstr>
      <vt:lpstr>Messages in MIDI</vt:lpstr>
      <vt:lpstr>Types of Messages</vt:lpstr>
      <vt:lpstr>Early Synthesizers</vt:lpstr>
      <vt:lpstr>A Brief History of MIDI</vt:lpstr>
      <vt:lpstr>Different sounds and channels </vt:lpstr>
      <vt:lpstr>Midi channels </vt:lpstr>
      <vt:lpstr>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Musical Instrument Digital Interface</dc:title>
  <dc:creator>Mario Alberto Gomez Ortegón</dc:creator>
  <cp:lastModifiedBy>Microsoft Office User</cp:lastModifiedBy>
  <cp:revision>169</cp:revision>
  <dcterms:created xsi:type="dcterms:W3CDTF">2019-11-30T00:05:26Z</dcterms:created>
  <dcterms:modified xsi:type="dcterms:W3CDTF">2020-03-07T04:20:45Z</dcterms:modified>
</cp:coreProperties>
</file>